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autoCompressPictures="0">
  <p:sldMasterIdLst>
    <p:sldMasterId id="2147484100" r:id="rId1"/>
  </p:sldMasterIdLst>
  <p:notesMasterIdLst>
    <p:notesMasterId r:id="rId61"/>
  </p:notesMasterIdLst>
  <p:sldIdLst>
    <p:sldId id="278" r:id="rId2"/>
    <p:sldId id="351" r:id="rId3"/>
    <p:sldId id="318" r:id="rId4"/>
    <p:sldId id="352" r:id="rId5"/>
    <p:sldId id="319" r:id="rId6"/>
    <p:sldId id="354" r:id="rId7"/>
    <p:sldId id="320" r:id="rId8"/>
    <p:sldId id="321" r:id="rId9"/>
    <p:sldId id="355" r:id="rId10"/>
    <p:sldId id="350" r:id="rId11"/>
    <p:sldId id="356" r:id="rId12"/>
    <p:sldId id="357" r:id="rId13"/>
    <p:sldId id="327" r:id="rId14"/>
    <p:sldId id="358" r:id="rId15"/>
    <p:sldId id="359" r:id="rId16"/>
    <p:sldId id="322" r:id="rId17"/>
    <p:sldId id="360" r:id="rId18"/>
    <p:sldId id="361" r:id="rId19"/>
    <p:sldId id="328" r:id="rId20"/>
    <p:sldId id="362" r:id="rId21"/>
    <p:sldId id="323" r:id="rId22"/>
    <p:sldId id="363" r:id="rId23"/>
    <p:sldId id="389" r:id="rId24"/>
    <p:sldId id="364" r:id="rId25"/>
    <p:sldId id="365" r:id="rId26"/>
    <p:sldId id="366" r:id="rId27"/>
    <p:sldId id="367" r:id="rId28"/>
    <p:sldId id="368" r:id="rId29"/>
    <p:sldId id="348" r:id="rId30"/>
    <p:sldId id="349" r:id="rId31"/>
    <p:sldId id="337" r:id="rId32"/>
    <p:sldId id="369" r:id="rId33"/>
    <p:sldId id="370" r:id="rId34"/>
    <p:sldId id="371" r:id="rId35"/>
    <p:sldId id="372" r:id="rId36"/>
    <p:sldId id="373" r:id="rId37"/>
    <p:sldId id="374" r:id="rId38"/>
    <p:sldId id="375" r:id="rId39"/>
    <p:sldId id="376" r:id="rId40"/>
    <p:sldId id="377" r:id="rId41"/>
    <p:sldId id="378" r:id="rId42"/>
    <p:sldId id="379" r:id="rId43"/>
    <p:sldId id="380" r:id="rId44"/>
    <p:sldId id="343" r:id="rId45"/>
    <p:sldId id="381" r:id="rId46"/>
    <p:sldId id="344" r:id="rId47"/>
    <p:sldId id="391" r:id="rId48"/>
    <p:sldId id="345" r:id="rId49"/>
    <p:sldId id="382" r:id="rId50"/>
    <p:sldId id="383" r:id="rId51"/>
    <p:sldId id="347" r:id="rId52"/>
    <p:sldId id="384" r:id="rId53"/>
    <p:sldId id="385" r:id="rId54"/>
    <p:sldId id="386" r:id="rId55"/>
    <p:sldId id="387" r:id="rId56"/>
    <p:sldId id="388" r:id="rId57"/>
    <p:sldId id="390" r:id="rId58"/>
    <p:sldId id="392" r:id="rId59"/>
    <p:sldId id="336" r:id="rId60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48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98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11652"/>
    </p:cViewPr>
  </p:sorterViewPr>
  <p:notesViewPr>
    <p:cSldViewPr snapToGrid="0">
      <p:cViewPr varScale="1">
        <p:scale>
          <a:sx n="58" d="100"/>
          <a:sy n="58" d="100"/>
        </p:scale>
        <p:origin x="298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91B43E-9E2F-4F72-9F08-571E4833A917}" type="datetimeFigureOut">
              <a:rPr lang="es-AR" smtClean="0"/>
              <a:t>02/08/2024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43A57C-5F5F-4747-8C6A-67C603BA881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59873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Marcador de imagen de diapositiva 1">
            <a:extLst>
              <a:ext uri="{FF2B5EF4-FFF2-40B4-BE49-F238E27FC236}">
                <a16:creationId xmlns="" xmlns:a16="http://schemas.microsoft.com/office/drawing/2014/main" id="{42EC2326-2CB7-4A0C-9C82-AA3360A15FD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Marcador de notas 2">
            <a:extLst>
              <a:ext uri="{FF2B5EF4-FFF2-40B4-BE49-F238E27FC236}">
                <a16:creationId xmlns="" xmlns:a16="http://schemas.microsoft.com/office/drawing/2014/main" id="{A037C4C1-7C10-411E-AC0D-8CC979A762D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altLang="es-AR"/>
          </a:p>
        </p:txBody>
      </p:sp>
      <p:sp>
        <p:nvSpPr>
          <p:cNvPr id="22532" name="Marcador de número de diapositiva 3">
            <a:extLst>
              <a:ext uri="{FF2B5EF4-FFF2-40B4-BE49-F238E27FC236}">
                <a16:creationId xmlns="" xmlns:a16="http://schemas.microsoft.com/office/drawing/2014/main" id="{AFE55C9D-5257-421C-A7B5-16C335C9F94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6600" indent="-280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5063" indent="-2238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90675" indent="-2238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46288" indent="-2238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03488" indent="-2238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60688" indent="-2238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17888" indent="-2238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75088" indent="-2238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1D50AEE-EAB3-4BC3-A11D-D740A443BC13}" type="slidenum">
              <a:rPr lang="es-AR" altLang="es-AR"/>
              <a:pPr/>
              <a:t>0</a:t>
            </a:fld>
            <a:endParaRPr lang="es-AR" altLang="es-AR"/>
          </a:p>
        </p:txBody>
      </p:sp>
    </p:spTree>
    <p:extLst>
      <p:ext uri="{BB962C8B-B14F-4D97-AF65-F5344CB8AC3E}">
        <p14:creationId xmlns:p14="http://schemas.microsoft.com/office/powerpoint/2010/main" val="27137021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04997-C177-4DE7-A6FB-D71312CD6EC9}" type="slidenum">
              <a:rPr lang="es-ES" smtClean="0"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96119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17226-99BF-4B54-9FDB-C8E15A9C5C5C}" type="slidenum">
              <a:rPr lang="es-AR">
                <a:solidFill>
                  <a:prstClr val="black"/>
                </a:solidFill>
              </a:rPr>
              <a:pPr/>
              <a:t>23</a:t>
            </a:fld>
            <a:endParaRPr lang="es-A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5272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17226-99BF-4B54-9FDB-C8E15A9C5C5C}" type="slidenum">
              <a:rPr lang="es-AR">
                <a:solidFill>
                  <a:prstClr val="black"/>
                </a:solidFill>
              </a:rPr>
              <a:pPr/>
              <a:t>24</a:t>
            </a:fld>
            <a:endParaRPr lang="es-A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1786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17226-99BF-4B54-9FDB-C8E15A9C5C5C}" type="slidenum">
              <a:rPr lang="es-AR">
                <a:solidFill>
                  <a:prstClr val="black"/>
                </a:solidFill>
              </a:rPr>
              <a:pPr/>
              <a:t>26</a:t>
            </a:fld>
            <a:endParaRPr lang="es-A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6558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17226-99BF-4B54-9FDB-C8E15A9C5C5C}" type="slidenum">
              <a:rPr lang="es-AR">
                <a:solidFill>
                  <a:prstClr val="black"/>
                </a:solidFill>
              </a:rPr>
              <a:pPr/>
              <a:t>27</a:t>
            </a:fld>
            <a:endParaRPr lang="es-A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713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43A57C-5F5F-4747-8C6A-67C603BA8813}" type="slidenum">
              <a:rPr lang="es-AR" smtClean="0"/>
              <a:t>28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918304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43A57C-5F5F-4747-8C6A-67C603BA8813}" type="slidenum">
              <a:rPr lang="es-AR" smtClean="0"/>
              <a:t>29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90346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4ACF5-5997-482D-96E2-E997BDDCB1E5}" type="slidenum">
              <a:rPr lang="es-ES" smtClean="0">
                <a:solidFill>
                  <a:prstClr val="black"/>
                </a:solidFill>
              </a:rPr>
              <a:pPr/>
              <a:t>31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2313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43A57C-5F5F-4747-8C6A-67C603BA8813}" type="slidenum">
              <a:rPr lang="es-AR" smtClean="0">
                <a:solidFill>
                  <a:prstClr val="black"/>
                </a:solidFill>
              </a:rPr>
              <a:pPr/>
              <a:t>32</a:t>
            </a:fld>
            <a:endParaRPr lang="es-A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6266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17226-99BF-4B54-9FDB-C8E15A9C5C5C}" type="slidenum">
              <a:rPr lang="es-AR">
                <a:solidFill>
                  <a:prstClr val="black"/>
                </a:solidFill>
              </a:rPr>
              <a:pPr/>
              <a:t>35</a:t>
            </a:fld>
            <a:endParaRPr lang="es-A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538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43A57C-5F5F-4747-8C6A-67C603BA8813}" type="slidenum">
              <a:rPr lang="es-AR" smtClean="0"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420943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17226-99BF-4B54-9FDB-C8E15A9C5C5C}" type="slidenum">
              <a:rPr lang="es-AR">
                <a:solidFill>
                  <a:prstClr val="black"/>
                </a:solidFill>
              </a:rPr>
              <a:pPr/>
              <a:t>36</a:t>
            </a:fld>
            <a:endParaRPr lang="es-A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96447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17226-99BF-4B54-9FDB-C8E15A9C5C5C}" type="slidenum">
              <a:rPr lang="es-AR">
                <a:solidFill>
                  <a:prstClr val="black"/>
                </a:solidFill>
              </a:rPr>
              <a:pPr/>
              <a:t>37</a:t>
            </a:fld>
            <a:endParaRPr lang="es-A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05655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17226-99BF-4B54-9FDB-C8E15A9C5C5C}" type="slidenum">
              <a:rPr lang="es-AR">
                <a:solidFill>
                  <a:prstClr val="black"/>
                </a:solidFill>
              </a:rPr>
              <a:pPr/>
              <a:t>39</a:t>
            </a:fld>
            <a:endParaRPr lang="es-A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79941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17226-99BF-4B54-9FDB-C8E15A9C5C5C}" type="slidenum">
              <a:rPr lang="es-AR">
                <a:solidFill>
                  <a:prstClr val="black"/>
                </a:solidFill>
              </a:rPr>
              <a:pPr/>
              <a:t>40</a:t>
            </a:fld>
            <a:endParaRPr lang="es-A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31966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17226-99BF-4B54-9FDB-C8E15A9C5C5C}" type="slidenum">
              <a:rPr lang="es-AR">
                <a:solidFill>
                  <a:prstClr val="black"/>
                </a:solidFill>
              </a:rPr>
              <a:pPr/>
              <a:t>41</a:t>
            </a:fld>
            <a:endParaRPr lang="es-A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02523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17226-99BF-4B54-9FDB-C8E15A9C5C5C}" type="slidenum">
              <a:rPr lang="es-AR">
                <a:solidFill>
                  <a:prstClr val="black"/>
                </a:solidFill>
              </a:rPr>
              <a:pPr/>
              <a:t>42</a:t>
            </a:fld>
            <a:endParaRPr lang="es-A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9462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17226-99BF-4B54-9FDB-C8E15A9C5C5C}" type="slidenum">
              <a:rPr lang="es-AR">
                <a:solidFill>
                  <a:prstClr val="black"/>
                </a:solidFill>
              </a:rPr>
              <a:pPr/>
              <a:t>44</a:t>
            </a:fld>
            <a:endParaRPr lang="es-A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67123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17226-99BF-4B54-9FDB-C8E15A9C5C5C}" type="slidenum">
              <a:rPr lang="es-AR">
                <a:solidFill>
                  <a:prstClr val="black"/>
                </a:solidFill>
              </a:rPr>
              <a:pPr/>
              <a:t>48</a:t>
            </a:fld>
            <a:endParaRPr lang="es-A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66456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17226-99BF-4B54-9FDB-C8E15A9C5C5C}" type="slidenum">
              <a:rPr lang="es-AR">
                <a:solidFill>
                  <a:prstClr val="black"/>
                </a:solidFill>
              </a:rPr>
              <a:pPr/>
              <a:t>49</a:t>
            </a:fld>
            <a:endParaRPr lang="es-A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3354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17226-99BF-4B54-9FDB-C8E15A9C5C5C}" type="slidenum">
              <a:rPr lang="es-AR">
                <a:solidFill>
                  <a:prstClr val="black"/>
                </a:solidFill>
              </a:rPr>
              <a:pPr/>
              <a:t>51</a:t>
            </a:fld>
            <a:endParaRPr lang="es-A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922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17226-99BF-4B54-9FDB-C8E15A9C5C5C}" type="slidenum">
              <a:rPr lang="es-AR">
                <a:solidFill>
                  <a:prstClr val="black"/>
                </a:solidFill>
              </a:rPr>
              <a:pPr/>
              <a:t>2</a:t>
            </a:fld>
            <a:endParaRPr lang="es-A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29896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43A57C-5F5F-4747-8C6A-67C603BA8813}" type="slidenum">
              <a:rPr lang="es-AR" smtClean="0"/>
              <a:t>52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5315594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17226-99BF-4B54-9FDB-C8E15A9C5C5C}" type="slidenum">
              <a:rPr lang="es-AR">
                <a:solidFill>
                  <a:prstClr val="black"/>
                </a:solidFill>
              </a:rPr>
              <a:pPr/>
              <a:t>54</a:t>
            </a:fld>
            <a:endParaRPr lang="es-A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46772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43A57C-5F5F-4747-8C6A-67C603BA8813}" type="slidenum">
              <a:rPr lang="es-AR" smtClean="0"/>
              <a:t>57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498496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0D4C-85D3-4DA8-9BFA-54E0B95A4C5A}" type="slidenum">
              <a:rPr lang="es-AR" smtClean="0"/>
              <a:t>4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321241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17226-99BF-4B54-9FDB-C8E15A9C5C5C}" type="slidenum">
              <a:rPr lang="es-AR" smtClean="0">
                <a:solidFill>
                  <a:prstClr val="black"/>
                </a:solidFill>
              </a:rPr>
              <a:pPr/>
              <a:t>6</a:t>
            </a:fld>
            <a:endParaRPr lang="es-A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5629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17226-99BF-4B54-9FDB-C8E15A9C5C5C}" type="slidenum">
              <a:rPr lang="es-AR" smtClean="0">
                <a:solidFill>
                  <a:prstClr val="black"/>
                </a:solidFill>
              </a:rPr>
              <a:pPr/>
              <a:t>7</a:t>
            </a:fld>
            <a:endParaRPr lang="es-A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952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4ACF5-5997-482D-96E2-E997BDDCB1E5}" type="slidenum">
              <a:rPr lang="es-ES" smtClean="0">
                <a:solidFill>
                  <a:prstClr val="black"/>
                </a:solidFill>
              </a:rPr>
              <a:pPr/>
              <a:t>8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5796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17226-99BF-4B54-9FDB-C8E15A9C5C5C}" type="slidenum">
              <a:rPr lang="es-AR">
                <a:solidFill>
                  <a:prstClr val="black"/>
                </a:solidFill>
              </a:rPr>
              <a:pPr/>
              <a:t>11</a:t>
            </a:fld>
            <a:endParaRPr lang="es-A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8931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17226-99BF-4B54-9FDB-C8E15A9C5C5C}" type="slidenum">
              <a:rPr lang="es-AR">
                <a:solidFill>
                  <a:prstClr val="black"/>
                </a:solidFill>
              </a:rPr>
              <a:pPr/>
              <a:t>13</a:t>
            </a:fld>
            <a:endParaRPr lang="es-A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870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36544-E877-4EAC-B093-AC275AD5BB8B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9204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555BB-EB43-47E2-82C8-03F512E51ED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8/2/2024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56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5D8A-44CD-4BAD-8419-0E427E22414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8/2/2024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53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013" y="-12826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F0291-5F09-499C-BC03-EC15C284543B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72525" y="6459784"/>
            <a:ext cx="1312025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308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046E4-D5AF-4813-A695-C8BE6C8B161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8/2/2024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2479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476E-EF30-4589-94E3-CE885DBBB5E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8/2/2024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189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EFCB-62F9-4697-8BEB-57DAE23262B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8/2/2024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479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61C8-3210-4AFB-82F9-739859117FB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8/2/2024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381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EF92C-B224-4564-B2DA-888DB2A7790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8/2/2024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826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2365AF4-44B6-40C2-8F12-14F7FAE479B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8/2/2024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520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B7F61-992D-4D57-9F9A-9652C200330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8/2/2024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147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02865EC-6366-4B94-A957-C13B08D6F0F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8/2/2024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143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1" r:id="rId1"/>
    <p:sldLayoutId id="2147484102" r:id="rId2"/>
    <p:sldLayoutId id="2147484103" r:id="rId3"/>
    <p:sldLayoutId id="2147484104" r:id="rId4"/>
    <p:sldLayoutId id="2147484105" r:id="rId5"/>
    <p:sldLayoutId id="2147484106" r:id="rId6"/>
    <p:sldLayoutId id="2147484107" r:id="rId7"/>
    <p:sldLayoutId id="2147484108" r:id="rId8"/>
    <p:sldLayoutId id="2147484109" r:id="rId9"/>
    <p:sldLayoutId id="2147484110" r:id="rId10"/>
    <p:sldLayoutId id="214748411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ítulo 2">
            <a:extLst>
              <a:ext uri="{FF2B5EF4-FFF2-40B4-BE49-F238E27FC236}">
                <a16:creationId xmlns="" xmlns:a16="http://schemas.microsoft.com/office/drawing/2014/main" id="{4BED3436-7561-4A02-9F36-05DEED65F0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9305" y="787400"/>
            <a:ext cx="8679915" cy="2916025"/>
          </a:xfrm>
          <a:ln w="38100">
            <a:solidFill>
              <a:schemeClr val="accent1"/>
            </a:solidFill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AR" altLang="es-ES" sz="4800" b="1" dirty="0" smtClean="0">
                <a:latin typeface="Century Gothic" panose="020B0502020202020204" pitchFamily="34" charset="0"/>
              </a:rPr>
              <a:t> REGIMEN DE REGULARIZACIÓN DE ACTIVOS</a:t>
            </a:r>
            <a:endParaRPr lang="es-AR" altLang="es-ES" sz="4800" b="1" dirty="0">
              <a:latin typeface="Century Gothic" panose="020B0502020202020204" pitchFamily="34" charset="0"/>
            </a:endParaRPr>
          </a:p>
        </p:txBody>
      </p:sp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>
          <a:xfrm>
            <a:off x="1080062" y="4396355"/>
            <a:ext cx="10058400" cy="404246"/>
          </a:xfrm>
        </p:spPr>
        <p:txBody>
          <a:bodyPr>
            <a:noAutofit/>
          </a:bodyPr>
          <a:lstStyle/>
          <a:p>
            <a:pPr algn="ctr"/>
            <a:r>
              <a:rPr lang="es-ES" sz="2000" b="1" dirty="0" smtClean="0">
                <a:solidFill>
                  <a:schemeClr val="tx1"/>
                </a:solidFill>
              </a:rPr>
              <a:t>Humberto J. Bertazza</a:t>
            </a:r>
            <a:endParaRPr lang="es-ES" sz="2000" b="1" dirty="0">
              <a:solidFill>
                <a:schemeClr val="tx1"/>
              </a:solidFill>
            </a:endParaRPr>
          </a:p>
        </p:txBody>
      </p:sp>
      <p:sp>
        <p:nvSpPr>
          <p:cNvPr id="4" name="Subtítulo 1"/>
          <p:cNvSpPr txBox="1">
            <a:spLocks/>
          </p:cNvSpPr>
          <p:nvPr/>
        </p:nvSpPr>
        <p:spPr>
          <a:xfrm>
            <a:off x="1769305" y="5124487"/>
            <a:ext cx="3254871" cy="94611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600" b="1" dirty="0" smtClean="0">
                <a:solidFill>
                  <a:schemeClr val="tx1"/>
                </a:solidFill>
              </a:rPr>
              <a:t>FEHGRA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600" b="1" dirty="0" smtClean="0">
                <a:solidFill>
                  <a:schemeClr val="tx1"/>
                </a:solidFill>
              </a:rPr>
              <a:t>JORNADA DE ACTUALIZACIÓN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600" b="1" dirty="0" smtClean="0">
                <a:solidFill>
                  <a:schemeClr val="tx1"/>
                </a:solidFill>
              </a:rPr>
              <a:t>2/8/2024</a:t>
            </a:r>
            <a:endParaRPr lang="es-E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3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5212" y="135467"/>
            <a:ext cx="11560387" cy="702734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ES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OTROS SUJETOS EXCLUIDOS DE LA REGULARIZACIÓN (ART 41, inc. f a h)</a:t>
            </a:r>
            <a:endParaRPr lang="es-AR" sz="28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9879" y="1151468"/>
            <a:ext cx="11382587" cy="4690532"/>
          </a:xfrm>
        </p:spPr>
        <p:txBody>
          <a:bodyPr anchor="t">
            <a:noAutofit/>
          </a:bodyPr>
          <a:lstStyle/>
          <a:p>
            <a:pPr marL="271463" indent="-271463" algn="just">
              <a:buFont typeface="Wingdings" panose="05000000000000000000" pitchFamily="2" charset="2"/>
              <a:buChar char="§"/>
            </a:pP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PERSONAS JURÍDICAS EN LAS QUE LOS SUJETOS EXCLUIDOS (ART 39, 40 Y RESTANTES INCISOS DEL ART 41) INDIVIDUAL O CONJUNTAMENTE, TENGAN PARTICIPACIÓN MAYORITARIA Y/O CONTROL DE LA VOLUNTAD SOCIAL</a:t>
            </a:r>
          </a:p>
          <a:p>
            <a:pPr marL="271463" indent="-271463" algn="just">
              <a:buFont typeface="Wingdings" panose="05000000000000000000" pitchFamily="2" charset="2"/>
              <a:buChar char="§"/>
            </a:pP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PERSONAS JURÍDICAS QUE HAYAN SIDO EJECUTORAS DE BENEFICIOS SOCIALES Y LOS INTEGRANTES DE SUS ÓRGANOS DE GOBIERNO, DIRECCIÓN Y/O ADMINISTRACIÓN, YA SEA A NIVEL NACIONAL O PROVINCIAL, DURANTE LOS ÚLTIMOS 5 AÑOS</a:t>
            </a:r>
          </a:p>
          <a:p>
            <a:pPr marL="271463" indent="-271463" algn="just">
              <a:buFont typeface="Wingdings" panose="05000000000000000000" pitchFamily="2" charset="2"/>
              <a:buChar char="§"/>
            </a:pP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QUIENES HAYAN RECIBIDO PLANES SOCIALES DURANTE LOS ÚLTIMOS 5 AÑOS (EXCEPTO ASISTENCIA COVID-19)</a:t>
            </a:r>
          </a:p>
          <a:p>
            <a:pPr marL="271463" indent="-271463" algn="just">
              <a:buFont typeface="Wingdings" panose="05000000000000000000" pitchFamily="2" charset="2"/>
              <a:buChar char="§"/>
            </a:pP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SUJETOS QUE HAYAN REVESTIDO EL CARÁCTER DE PERSONAS EXPUESTAS  POLÍTICAMENTE EXTRANJERAS EN LOS ÚLTIMOS 10 AÑOS (CONTADOS DESDE LA VIGENCIA DEL RÉGIMEN) Y AQUELLOS QUE ACTUALMENTE TENGAN TAL CARÁCTER</a:t>
            </a:r>
            <a:endParaRPr lang="es-AR" sz="2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6D22F896-40B5-4ADD-8801-0D06FADFA095}" type="slidenum">
              <a:rPr lang="en-US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1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7613" y="174702"/>
            <a:ext cx="11238654" cy="802746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AR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ETAPAS DE LA REGULARIZACIÓN (ART 23)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6D22F896-40B5-4ADD-8801-0D06FADFA095}" type="slidenum">
              <a:rPr lang="en-US"/>
              <a:pPr/>
              <a:t>10</a:t>
            </a:fld>
            <a:endParaRPr lang="en-US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124044"/>
              </p:ext>
            </p:extLst>
          </p:nvPr>
        </p:nvGraphicFramePr>
        <p:xfrm>
          <a:off x="437321" y="1102001"/>
          <a:ext cx="11178945" cy="3300466"/>
        </p:xfrm>
        <a:graphic>
          <a:graphicData uri="http://schemas.openxmlformats.org/drawingml/2006/table">
            <a:tbl>
              <a:tblPr firstRow="1" firstCol="1" bandRow="1"/>
              <a:tblGrid>
                <a:gridCol w="1806346"/>
                <a:gridCol w="3783126"/>
                <a:gridCol w="3769140"/>
                <a:gridCol w="1820333"/>
              </a:tblGrid>
              <a:tr h="8997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AR" sz="1800" b="1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ETAPA</a:t>
                      </a:r>
                      <a:endParaRPr lang="es-AR" sz="18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MANIFESTACIÓN</a:t>
                      </a:r>
                      <a:r>
                        <a:rPr lang="es-AR" sz="1800" b="1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s-AR" sz="1800" b="1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ADHESIÓN (</a:t>
                      </a:r>
                      <a:r>
                        <a:rPr lang="es-AR" sz="1800" b="1" kern="1200" baseline="30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s-AR" sz="1800" b="1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        Y </a:t>
                      </a:r>
                      <a:r>
                        <a:rPr lang="es-AR" sz="18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PAGO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ADELANTADO</a:t>
                      </a:r>
                      <a:r>
                        <a:rPr lang="es-AR" sz="1800" b="1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OBLIGATORIO</a:t>
                      </a:r>
                      <a:endParaRPr lang="es-AR" sz="18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FECHA LÍMITE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DECLARACIÓN JURADA Y PAGO DEL IMPUESTO </a:t>
                      </a:r>
                      <a:r>
                        <a:rPr lang="es-AR" sz="18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</a:t>
                      </a:r>
                      <a:r>
                        <a:rPr lang="es-AR" sz="1800" b="1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REGULARIZACIÓN</a:t>
                      </a:r>
                      <a:endParaRPr lang="es-AR" sz="18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ALÍCUOTA (</a:t>
                      </a:r>
                      <a:r>
                        <a:rPr lang="es-AR" sz="1800" b="1" baseline="300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s-AR" sz="1800" b="1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APLICABLE</a:t>
                      </a:r>
                      <a:endParaRPr lang="es-AR" sz="18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02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AR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9138" lvl="0" indent="263525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AR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DESDE EL</a:t>
                      </a:r>
                      <a:r>
                        <a:rPr lang="es-AR" sz="16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18/7/2024 </a:t>
                      </a:r>
                    </a:p>
                    <a:p>
                      <a:pPr marL="0" lvl="0" indent="982663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s-AR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HASTA EL  30/9/2024</a:t>
                      </a:r>
                      <a:endParaRPr lang="es-AR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30/11/2024</a:t>
                      </a:r>
                      <a:endParaRPr lang="es-AR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s-AR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es-AR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s-AR" sz="1600" baseline="300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s-AR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s-AR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02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AR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DESDE </a:t>
                      </a:r>
                      <a:r>
                        <a:rPr lang="es-AR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</a:t>
                      </a:r>
                      <a:r>
                        <a:rPr lang="es-AR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1/10/2024</a:t>
                      </a:r>
                      <a:endParaRPr lang="es-AR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HASTA </a:t>
                      </a:r>
                      <a:r>
                        <a:rPr lang="es-AR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</a:t>
                      </a:r>
                      <a:r>
                        <a:rPr lang="es-AR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31/12/2024</a:t>
                      </a:r>
                      <a:endParaRPr lang="es-AR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31/1/2025</a:t>
                      </a:r>
                      <a:endParaRPr lang="es-AR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AR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10%  (</a:t>
                      </a:r>
                      <a:r>
                        <a:rPr lang="es-AR" sz="1600" kern="1200" baseline="30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s-AR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s-AR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02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AR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DESDE EL </a:t>
                      </a:r>
                      <a:r>
                        <a:rPr lang="es-AR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1/1/2025</a:t>
                      </a:r>
                      <a:endParaRPr lang="es-AR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HASTA </a:t>
                      </a:r>
                      <a:r>
                        <a:rPr lang="es-AR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</a:t>
                      </a:r>
                      <a:r>
                        <a:rPr lang="es-AR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31/3/2025</a:t>
                      </a:r>
                      <a:endParaRPr lang="es-AR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30/4/2025</a:t>
                      </a:r>
                      <a:endParaRPr lang="es-AR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AR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s-AR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es-AR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s-AR" sz="1600" kern="1200" baseline="30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s-AR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s-AR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437321" y="4527020"/>
            <a:ext cx="10850595" cy="920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s-AR" sz="1400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DEFINIRÁ LA ETAPA DEL RÉGIMEN APLICABLE AL CONTRIBUYENTE Y/O A LOS BIENES REGULARIZADOS EN ESA ETAPA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s-AR" sz="1400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BASE IMPONIBLE HASTA USD 100.000 NO SE PAGA IMPUESTO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s-AR" sz="1400" dirty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s-AR" sz="1400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SOBRE EXCEDENTE USD 100.000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916007" y="5555667"/>
            <a:ext cx="816186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1600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FACULTADES DEL PEN </a:t>
            </a:r>
          </a:p>
          <a:p>
            <a:r>
              <a:rPr lang="es-AR" sz="16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PODRÁ PRORROGAR LAS FECHAS MENCIONADAS HASTA EL 31/7/2025</a:t>
            </a:r>
            <a:endParaRPr lang="es-AR" sz="16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71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2947" y="132306"/>
            <a:ext cx="11407986" cy="780627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ES" sz="3200" b="1" dirty="0">
                <a:solidFill>
                  <a:schemeClr val="tx1"/>
                </a:solidFill>
                <a:latin typeface="Arial Narrow" panose="020B0606020202030204" pitchFamily="34" charset="0"/>
              </a:rPr>
              <a:t>FACULTAD DE PRORROGAR FECHAS AL P.E. (DR, 5) </a:t>
            </a:r>
            <a:endParaRPr lang="es-AR" sz="32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9A89158-2801-440D-AC64-BB4085E9A46C}" type="slidenum">
              <a:rPr lang="es-AR"/>
              <a:pPr/>
              <a:t>11</a:t>
            </a:fld>
            <a:endParaRPr lang="es-AR"/>
          </a:p>
        </p:txBody>
      </p:sp>
      <p:sp>
        <p:nvSpPr>
          <p:cNvPr id="9" name="Rectángulo redondeado 8"/>
          <p:cNvSpPr/>
          <p:nvPr/>
        </p:nvSpPr>
        <p:spPr>
          <a:xfrm>
            <a:off x="474132" y="1113310"/>
            <a:ext cx="11006668" cy="208708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7800" indent="-177800" algn="just" defTabSz="9144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EL </a:t>
            </a:r>
            <a:r>
              <a:rPr lang="es-ES" sz="2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P.E.N. </a:t>
            </a:r>
            <a:r>
              <a:rPr lang="es-E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PODRÁ PRORROGAR LAS FECHAS </a:t>
            </a:r>
            <a:r>
              <a:rPr lang="es-ES" sz="2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DE</a:t>
            </a:r>
          </a:p>
          <a:p>
            <a:pPr marL="800100" lvl="1" indent="-342900" algn="just" defTabSz="914400">
              <a:spcAft>
                <a:spcPts val="1200"/>
              </a:spcAft>
              <a:buFont typeface="Arial Narrow" panose="020B0606020202030204" pitchFamily="34" charset="0"/>
              <a:buChar char="–"/>
            </a:pPr>
            <a:r>
              <a:rPr lang="es-ES" sz="20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MANIFESTACIÓN </a:t>
            </a:r>
            <a:r>
              <a:rPr lang="es-ES" sz="2000" b="1" dirty="0">
                <a:solidFill>
                  <a:schemeClr val="tx1"/>
                </a:solidFill>
                <a:latin typeface="Arial Narrow" panose="020B0606020202030204" pitchFamily="34" charset="0"/>
              </a:rPr>
              <a:t>DE </a:t>
            </a:r>
            <a:r>
              <a:rPr lang="es-ES" sz="20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ADHESIÓN</a:t>
            </a:r>
          </a:p>
          <a:p>
            <a:pPr marL="800100" lvl="1" indent="-342900" algn="just" defTabSz="914400">
              <a:spcAft>
                <a:spcPts val="1200"/>
              </a:spcAft>
              <a:buFont typeface="Arial Narrow" panose="020B0606020202030204" pitchFamily="34" charset="0"/>
              <a:buChar char="–"/>
            </a:pPr>
            <a:r>
              <a:rPr lang="es-ES" sz="20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PAGO OBLIGATORIO</a:t>
            </a:r>
          </a:p>
          <a:p>
            <a:pPr marL="177800" indent="-177800" algn="just" defTabSz="9144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HASTA </a:t>
            </a:r>
            <a:r>
              <a:rPr lang="es-E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EL 31/7/2025 </a:t>
            </a:r>
          </a:p>
        </p:txBody>
      </p:sp>
      <p:sp>
        <p:nvSpPr>
          <p:cNvPr id="10" name="Rectángulo redondeado 9"/>
          <p:cNvSpPr/>
          <p:nvPr/>
        </p:nvSpPr>
        <p:spPr>
          <a:xfrm>
            <a:off x="474132" y="3513667"/>
            <a:ext cx="11006668" cy="149013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7800" indent="-177800" algn="just" defTabSz="9144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CONSIDERANDO PLAZOS QUE ASEGUREN QUE ENTRE CADA UNA DE LAS FECHAS SEÑALADAS MEDIA UNA DIFERENCIA QUE NO PODRÁ SER MENOR A LOS TRES </a:t>
            </a:r>
            <a:r>
              <a:rPr lang="es-ES" sz="2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(3) MESES </a:t>
            </a:r>
            <a:endParaRPr lang="es-ES" sz="2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78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9146" y="98117"/>
            <a:ext cx="11162454" cy="653627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AR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IMPUESTO ESPECIAL DE REGULARIZACIÓN (ART 28 y 39)</a:t>
            </a: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336783"/>
              </p:ext>
            </p:extLst>
          </p:nvPr>
        </p:nvGraphicFramePr>
        <p:xfrm>
          <a:off x="354136" y="871051"/>
          <a:ext cx="11074401" cy="5343481"/>
        </p:xfrm>
        <a:graphic>
          <a:graphicData uri="http://schemas.openxmlformats.org/drawingml/2006/table">
            <a:tbl>
              <a:tblPr firstRow="1" firstCol="1" bandRow="1"/>
              <a:tblGrid>
                <a:gridCol w="3691467"/>
                <a:gridCol w="3691467"/>
                <a:gridCol w="3691467"/>
              </a:tblGrid>
              <a:tr h="6044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AR" sz="1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BASE IMPONIBLE</a:t>
                      </a:r>
                      <a:r>
                        <a:rPr lang="es-AR" sz="1400" b="1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REGULARIZADA EN USD</a:t>
                      </a:r>
                      <a:endParaRPr lang="es-AR" sz="14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ALÍCUOTA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SOBRE EXCEDENTE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USD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3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AR" sz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HASTA</a:t>
                      </a:r>
                      <a:r>
                        <a:rPr lang="es-AR" sz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100.000</a:t>
                      </a:r>
                      <a:endParaRPr lang="es-AR" sz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s-AR" sz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AR" sz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28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AR" sz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100.000</a:t>
                      </a:r>
                      <a:r>
                        <a:rPr lang="es-AR" sz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EN ADELANTE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ETAPA 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ETAPA 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ETAPA 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AR" sz="12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15%</a:t>
                      </a:r>
                      <a:endParaRPr lang="es-AR" sz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AR" sz="12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AR" sz="12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100.000</a:t>
                      </a:r>
                      <a:endParaRPr lang="es-AR" sz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6770">
                <a:tc gridSpan="3">
                  <a:txBody>
                    <a:bodyPr/>
                    <a:lstStyle/>
                    <a:p>
                      <a:pPr marL="285750" indent="-285750" algn="l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AR" sz="1100" u="sng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DETERMINACIÓN DEL IMPUESTO A INGRESAR</a:t>
                      </a:r>
                      <a:endParaRPr lang="es-AR" sz="1100" u="sng" baseline="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42950" lvl="1" indent="-285750" algn="l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AR" sz="11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LOS MONTOS A INGRESAR SERÁN CALCULADOS E INGRESADOS EN USD (SALVO SUPUESTOS DE EXCEPCIÓN)</a:t>
                      </a:r>
                    </a:p>
                    <a:p>
                      <a:pPr marL="742950" lvl="1" indent="-285750" algn="l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1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CALCULARÁ SOBRE EL TOTAL DE BIENES REGULARIZADOS EN EL PAÍS Y EN EL EXTERIOR</a:t>
                      </a:r>
                    </a:p>
                    <a:p>
                      <a:pPr marL="285750" indent="-285750" algn="l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AR" sz="1100" u="sng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REGULARIZACIÓN DEL CONTRIBUYENTE Y DE ASCENDIENTES Y DESCENDIENTES</a:t>
                      </a:r>
                      <a:r>
                        <a:rPr lang="es-AR" sz="1100" u="sng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HASTA EL 1º GRADO DE CONSANGUINIDAD O AFINIDAD, CONYUGES Y CONVIVIENTES</a:t>
                      </a:r>
                    </a:p>
                    <a:p>
                      <a:pPr marL="742950" lvl="1" indent="-285750" algn="l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1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PARA APLICAR LA ALÍCUOTA SE CONSIDERARÁN TODOS LOS BIENES (INCLUÍDO ETAPAS ANTERIORES)</a:t>
                      </a:r>
                    </a:p>
                    <a:p>
                      <a:pPr marL="742950" lvl="1" indent="-285750" algn="l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1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LOS SUJETOS PODRÁN COMPUTAR PROPORCIONALMENTE LA FRANQUICIA DE U$D 100.000</a:t>
                      </a:r>
                      <a:endParaRPr lang="es-AR" sz="1100" baseline="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AR" sz="1100" u="sng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REGULARIZACIÓN DE BIENES DEL MISMO CONTRIBUYENTE EN MÁS DE UNA ETAPA</a:t>
                      </a:r>
                    </a:p>
                    <a:p>
                      <a:pPr marL="742950" lvl="1" indent="-285750" algn="l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AR" sz="11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APLICA LAS ALÍCUOTAS DE CADA ETAPA</a:t>
                      </a:r>
                    </a:p>
                    <a:p>
                      <a:pPr marL="742950" lvl="1" indent="-285750" algn="l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AR" sz="11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FRANQUICIA A COMPUTAR ES SÓLO LA QUE CORRESPONDA A LA 1º ETAPA (POR LA 2º Y 3º NO SE PUEDE COMPUTAR LA FRANQUICIA.)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AR" sz="1100" u="sng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INGRESO DEL IMPUESTO EN PESOS SEGÚN REGLAMENTACIÓN </a:t>
                      </a:r>
                      <a:r>
                        <a:rPr lang="es-AR" sz="1100" u="non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(BIENES EN EL PAÍS)</a:t>
                      </a:r>
                    </a:p>
                    <a:p>
                      <a:pPr marL="457200" lvl="1" indent="0" algn="l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s-AR" sz="11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APLICARÁ LA ALÍCUOTA DEL 5%, 10% o 15% SEGÚN LA ETAPA.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AR" sz="1100" u="sng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FALTA DE PAGO DEL IMPUESTO ESPECIAL </a:t>
                      </a:r>
                    </a:p>
                    <a:p>
                      <a:pPr marL="457200" lvl="1" indent="0" algn="l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s-AR" sz="11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EXCLUSIÓN DE PLENO DERECHO DEL RÉGIMEN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A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A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38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732" y="183023"/>
            <a:ext cx="11700934" cy="880532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ES" sz="2200" b="1" dirty="0">
                <a:solidFill>
                  <a:schemeClr val="tx1"/>
                </a:solidFill>
                <a:latin typeface="Arial Narrow" panose="020B0606020202030204" pitchFamily="34" charset="0"/>
              </a:rPr>
              <a:t>REGULARIZACIÓN DEL CONTRIBUYENTE Y ASCENDIENTES Y DESCENDIENTES HASTA EL 1º GRADO POR CONSANGUINIDAD O AFINIDAD POR CÓNYUGES Y CONVIVIENTES (L, 28, pen. </a:t>
            </a:r>
            <a:r>
              <a:rPr lang="es-ES" sz="22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Parráfo</a:t>
            </a:r>
            <a:r>
              <a:rPr lang="es-ES" sz="2200" b="1" dirty="0">
                <a:solidFill>
                  <a:schemeClr val="tx1"/>
                </a:solidFill>
                <a:latin typeface="Arial Narrow" panose="020B0606020202030204" pitchFamily="34" charset="0"/>
              </a:rPr>
              <a:t>  y  DR, 14) </a:t>
            </a:r>
            <a:endParaRPr lang="es-AR" sz="22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4731" y="1227667"/>
            <a:ext cx="11700935" cy="4546600"/>
          </a:xfrm>
        </p:spPr>
        <p:txBody>
          <a:bodyPr anchor="t">
            <a:noAutofit/>
          </a:bodyPr>
          <a:lstStyle/>
          <a:p>
            <a:pPr marL="177800" indent="-1778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sz="2400" u="sng" dirty="0">
                <a:solidFill>
                  <a:schemeClr val="tx1"/>
                </a:solidFill>
                <a:latin typeface="Arial Narrow" panose="020B0606020202030204" pitchFamily="34" charset="0"/>
              </a:rPr>
              <a:t>CONTRIBUYENTE QUE REGULARIZA TIENE A SU CARGO ALGUNO DE LOS PARIENTES INDICADOS Y ESTOS TAMBIÉN </a:t>
            </a:r>
            <a:r>
              <a:rPr lang="es-ES" sz="2400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ADHIERAN </a:t>
            </a:r>
            <a:r>
              <a:rPr lang="es-ES" sz="2400" u="sng" dirty="0">
                <a:solidFill>
                  <a:schemeClr val="tx1"/>
                </a:solidFill>
                <a:latin typeface="Arial Narrow" panose="020B0606020202030204" pitchFamily="34" charset="0"/>
              </a:rPr>
              <a:t>AL RÉGIMEN</a:t>
            </a:r>
            <a:endParaRPr lang="es-ES" sz="2400" u="sng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449263" lvl="1" indent="-249238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–"/>
            </a:pPr>
            <a:r>
              <a:rPr lang="es-E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EL IMPUESTO ESPECIAL SERÁ DETERMINADO INDIVIDUALMENTE POR CADA UNO DE LOS CONTRIBUYENTES </a:t>
            </a: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INDICADOS</a:t>
            </a:r>
          </a:p>
          <a:p>
            <a:pPr marL="449263" lvl="1" indent="-249238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–"/>
            </a:pP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EXCEPTO </a:t>
            </a:r>
            <a:r>
              <a:rPr lang="es-E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RESPECTO DE LA FRANQUICIA DE </a:t>
            </a: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U$D 100.000 </a:t>
            </a:r>
            <a:r>
              <a:rPr lang="es-E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QUE DEBERÁ PRORRATEARSE ENTRE LOS SUJETOS QUE RESULTEN </a:t>
            </a: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INVOLUCRADOS</a:t>
            </a:r>
          </a:p>
          <a:p>
            <a:pPr marL="449263" lvl="1" indent="-249238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–"/>
            </a:pP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LA </a:t>
            </a:r>
            <a:r>
              <a:rPr lang="es-E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AFIP PODRÁ REQUERIR LA </a:t>
            </a: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INFORMACIÓN QUE </a:t>
            </a:r>
            <a:r>
              <a:rPr lang="es-E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ESTIME NECESARIA A FIN DE VERIFICAR EL CUMPLIMIENTO DE LOS REQUISITOS</a:t>
            </a:r>
            <a:endParaRPr lang="es-ES" sz="20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89158-2801-440D-AC64-BB4085E9A46C}" type="slidenum">
              <a:rPr lang="es-AR">
                <a:solidFill>
                  <a:prstClr val="black"/>
                </a:solidFill>
              </a:rPr>
              <a:pPr/>
              <a:t>13</a:t>
            </a:fld>
            <a:endParaRPr lang="es-A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46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4547" y="164046"/>
            <a:ext cx="11340254" cy="662165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AR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ASPECTOS FORMALES</a:t>
            </a: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AAFF-1E6B-44BC-9B26-2BCD397B8B85}" type="slidenum">
              <a:rPr lang="es-AR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4575313" y="1490404"/>
            <a:ext cx="2730799" cy="1051089"/>
          </a:xfrm>
          <a:prstGeom prst="rect">
            <a:avLst/>
          </a:prstGeom>
          <a:ln w="317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r>
              <a:rPr lang="es-A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MANIFESTACIÓN DE ADHESIÓN</a:t>
            </a:r>
            <a:endParaRPr lang="es-AR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394547" y="1490403"/>
            <a:ext cx="3435331" cy="1051090"/>
          </a:xfrm>
          <a:prstGeom prst="rect">
            <a:avLst/>
          </a:prstGeom>
          <a:ln w="317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>
              <a:spcAft>
                <a:spcPts val="600"/>
              </a:spcAft>
            </a:pPr>
            <a:r>
              <a:rPr lang="es-AR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PAGO ADELANTADO OBLIGATORIO</a:t>
            </a:r>
          </a:p>
          <a:p>
            <a:pPr marL="179388" indent="-179388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A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DE ACUERDO CON CADA ETAPA</a:t>
            </a:r>
            <a:endParaRPr lang="es-AR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4" name="Conector recto de flecha 13"/>
          <p:cNvCxnSpPr>
            <a:stCxn id="10" idx="1"/>
            <a:endCxn id="12" idx="3"/>
          </p:cNvCxnSpPr>
          <p:nvPr/>
        </p:nvCxnSpPr>
        <p:spPr>
          <a:xfrm flipH="1" flipV="1">
            <a:off x="3829878" y="2015948"/>
            <a:ext cx="74543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ángulo 14"/>
          <p:cNvSpPr/>
          <p:nvPr/>
        </p:nvSpPr>
        <p:spPr>
          <a:xfrm>
            <a:off x="4575312" y="3613136"/>
            <a:ext cx="2730799" cy="1309966"/>
          </a:xfrm>
          <a:prstGeom prst="rect">
            <a:avLst/>
          </a:prstGeom>
          <a:ln w="317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r>
              <a:rPr lang="es-A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PRESENTACIÓN</a:t>
            </a:r>
          </a:p>
          <a:p>
            <a:pPr algn="ctr" defTabSz="914400"/>
            <a:r>
              <a:rPr lang="es-A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DDJJ</a:t>
            </a:r>
          </a:p>
          <a:p>
            <a:pPr algn="ctr" defTabSz="914400"/>
            <a:r>
              <a:rPr lang="es-A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Y PAGO DE IMPUESTO</a:t>
            </a:r>
          </a:p>
          <a:p>
            <a:pPr algn="ctr" defTabSz="914400"/>
            <a:r>
              <a:rPr lang="es-A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ESPECIAL</a:t>
            </a:r>
            <a:endParaRPr lang="es-AR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7" name="Conector recto de flecha 16"/>
          <p:cNvCxnSpPr>
            <a:stCxn id="10" idx="2"/>
            <a:endCxn id="15" idx="0"/>
          </p:cNvCxnSpPr>
          <p:nvPr/>
        </p:nvCxnSpPr>
        <p:spPr>
          <a:xfrm flipH="1">
            <a:off x="5940712" y="2541493"/>
            <a:ext cx="1" cy="10716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116589"/>
              </p:ext>
            </p:extLst>
          </p:nvPr>
        </p:nvGraphicFramePr>
        <p:xfrm>
          <a:off x="8216521" y="984709"/>
          <a:ext cx="3374888" cy="20624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330553"/>
                <a:gridCol w="2044335"/>
              </a:tblGrid>
              <a:tr h="469675">
                <a:tc>
                  <a:txBody>
                    <a:bodyPr/>
                    <a:lstStyle/>
                    <a:p>
                      <a:pPr algn="ctr"/>
                      <a:r>
                        <a:rPr lang="es-ES" sz="1600" u="sng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ETAPA</a:t>
                      </a:r>
                      <a:endParaRPr lang="es-ES" sz="1600" u="sng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u="sng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ADHESIÓN Y PAGO ADELANTADO</a:t>
                      </a:r>
                      <a:endParaRPr lang="es-ES" sz="1600" u="sng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  <a:endParaRPr lang="es-ES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18/7/2024   30/9/2024</a:t>
                      </a:r>
                      <a:endParaRPr lang="es-ES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>
                      <a:noFill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  <a:endParaRPr lang="es-ES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1/10/2024   31/12/2025</a:t>
                      </a:r>
                      <a:endParaRPr lang="es-ES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>
                      <a:noFill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</a:t>
                      </a:r>
                      <a:endParaRPr lang="es-ES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1/1/2025     31/3/2025</a:t>
                      </a:r>
                      <a:endParaRPr lang="es-ES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>
                      <a:noFill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F. 3320</a:t>
                      </a:r>
                      <a:endParaRPr lang="es-ES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>
                      <a:noFill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22" name="Conector recto de flecha 21"/>
          <p:cNvCxnSpPr>
            <a:stCxn id="10" idx="3"/>
            <a:endCxn id="20" idx="1"/>
          </p:cNvCxnSpPr>
          <p:nvPr/>
        </p:nvCxnSpPr>
        <p:spPr>
          <a:xfrm>
            <a:off x="7306112" y="2015949"/>
            <a:ext cx="9104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Tabla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667329"/>
              </p:ext>
            </p:extLst>
          </p:nvPr>
        </p:nvGraphicFramePr>
        <p:xfrm>
          <a:off x="8216521" y="3477507"/>
          <a:ext cx="3374888" cy="1582195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330553"/>
                <a:gridCol w="2044335"/>
              </a:tblGrid>
              <a:tr h="469675">
                <a:tc>
                  <a:txBody>
                    <a:bodyPr/>
                    <a:lstStyle/>
                    <a:p>
                      <a:pPr algn="ctr"/>
                      <a:r>
                        <a:rPr lang="es-ES" sz="1600" u="sng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ETAPA</a:t>
                      </a:r>
                      <a:endParaRPr lang="es-ES" sz="1600" u="sng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u="sng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FECHA LÍMITE</a:t>
                      </a:r>
                      <a:endParaRPr lang="es-ES" sz="1600" u="sng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  <a:endParaRPr lang="es-ES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30/11/2024</a:t>
                      </a:r>
                      <a:endParaRPr lang="es-ES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>
                      <a:noFill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  <a:endParaRPr lang="es-ES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31/1/2025</a:t>
                      </a:r>
                      <a:endParaRPr lang="es-ES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>
                      <a:noFill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</a:t>
                      </a:r>
                      <a:endParaRPr lang="es-ES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30/4/2025</a:t>
                      </a:r>
                      <a:endParaRPr lang="es-ES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>
                      <a:noFill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30" name="Conector recto de flecha 29"/>
          <p:cNvCxnSpPr>
            <a:stCxn id="15" idx="3"/>
            <a:endCxn id="27" idx="1"/>
          </p:cNvCxnSpPr>
          <p:nvPr/>
        </p:nvCxnSpPr>
        <p:spPr>
          <a:xfrm>
            <a:off x="7306111" y="4268119"/>
            <a:ext cx="910410" cy="4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uadroTexto 30"/>
          <p:cNvSpPr txBox="1"/>
          <p:nvPr/>
        </p:nvSpPr>
        <p:spPr>
          <a:xfrm>
            <a:off x="8541026" y="5282910"/>
            <a:ext cx="2584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latin typeface="Arial Narrow" panose="020B0606020202030204" pitchFamily="34" charset="0"/>
              </a:rPr>
              <a:t>U$D       VEP F. 3323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latin typeface="Arial Narrow" panose="020B0606020202030204" pitchFamily="34" charset="0"/>
              </a:rPr>
              <a:t>PESOS  VEP F. 3326</a:t>
            </a:r>
            <a:endParaRPr lang="es-E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33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7361" y="152546"/>
            <a:ext cx="11521270" cy="692280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AR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ADHESIÓN AL REGIMEN (ART 20 y 21)</a:t>
            </a: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15</a:t>
            </a:fld>
            <a:endParaRPr lang="en-US" dirty="0"/>
          </a:p>
        </p:txBody>
      </p:sp>
      <p:sp>
        <p:nvSpPr>
          <p:cNvPr id="23" name="Rectángulo 22"/>
          <p:cNvSpPr/>
          <p:nvPr/>
        </p:nvSpPr>
        <p:spPr>
          <a:xfrm>
            <a:off x="441835" y="1799560"/>
            <a:ext cx="11316796" cy="42831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AR" sz="2200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PLAZO PARA ADHERIR</a:t>
            </a:r>
          </a:p>
          <a:p>
            <a:pPr lvl="1" algn="just">
              <a:spcAft>
                <a:spcPts val="1200"/>
              </a:spcAft>
            </a:pPr>
            <a:r>
              <a:rPr lang="es-AR" sz="2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30/04/2025 (EL PEN PODRÁ PRORROGARLO HASTA EL 31/7/2025)</a:t>
            </a: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AR" sz="2200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REQUISITOS</a:t>
            </a:r>
          </a:p>
          <a:p>
            <a:pPr lvl="1" algn="just">
              <a:spcAft>
                <a:spcPts val="1200"/>
              </a:spcAft>
            </a:pPr>
            <a:r>
              <a:rPr lang="es-AR" sz="2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NO SE DEBE APORTAR DOCUMENTACIÓN O INFORMACIÓN ADICIONAL</a:t>
            </a: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AR" sz="2200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EFECTOS DE LA FECHA DE ADHESIÓN </a:t>
            </a:r>
          </a:p>
          <a:p>
            <a:pPr lvl="1" algn="just">
              <a:spcAft>
                <a:spcPts val="1200"/>
              </a:spcAft>
            </a:pPr>
            <a:r>
              <a:rPr lang="es-AR" sz="2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DEFINE ETAPA DEL REGIMEN APLICABLE</a:t>
            </a: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AR" sz="2200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REGULARIZACIÓN DE BIENES EN MÁS DE UNA ETAPA</a:t>
            </a:r>
          </a:p>
          <a:p>
            <a:pPr lvl="1" algn="just">
              <a:spcAft>
                <a:spcPts val="1200"/>
              </a:spcAft>
            </a:pPr>
            <a:r>
              <a:rPr lang="es-AR" sz="2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SE CONSIDERARÁ A TODOS LOS EFECTOS LA ETAPA EN LA CUAL EFECTUÓ LA ÚLTIMA ADHESIÓN.</a:t>
            </a:r>
          </a:p>
          <a:p>
            <a:pPr marL="742950" lvl="1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s-AR" sz="22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2524749" y="1025329"/>
            <a:ext cx="6867525" cy="499533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AR" sz="2400" b="1" dirty="0" smtClean="0">
                <a:latin typeface="Arial Narrow" panose="020B0606020202030204" pitchFamily="34" charset="0"/>
              </a:rPr>
              <a:t>FECHA DE REGULARIZACIÓN 31/12/2023</a:t>
            </a:r>
            <a:endParaRPr lang="es-AR" sz="24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46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7359" y="130155"/>
            <a:ext cx="11590205" cy="943272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ES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REQUISITOS PARA LA ADHESIÓN DE LOS SUJETOS RESIDENTES EN EL PAÍS (RG 5528, ART 2)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12089" y="1468047"/>
            <a:ext cx="11336572" cy="4023360"/>
          </a:xfrm>
        </p:spPr>
        <p:txBody>
          <a:bodyPr anchor="t">
            <a:normAutofit/>
          </a:bodyPr>
          <a:lstStyle/>
          <a:p>
            <a:pPr marL="268288" indent="-268288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POSEER CUIL, CDI </a:t>
            </a:r>
            <a:r>
              <a:rPr lang="es-ES" sz="2200" dirty="0" err="1">
                <a:solidFill>
                  <a:schemeClr val="tx1"/>
                </a:solidFill>
                <a:latin typeface="Arial Narrow" panose="020B0606020202030204" pitchFamily="34" charset="0"/>
              </a:rPr>
              <a:t>ó</a:t>
            </a:r>
            <a:r>
              <a:rPr lang="es-ES" sz="2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CUIT CON ESTADO ADMINISTRATIVO “ACTIVO SIN LIMITACIONES” (RG 3832) O LIMITADO POR FALTA DE INSCRIPCIÓN EN IMPUESTOS / REGÍMENES, FALTA DE PRESENTACIÓN DE DJ, FALTA DE MOVIMIENTO Y EMPLEADOS EN DJ O POR INCUMPLIMIENTO ACCIONES DE CONTROL ELECTRÓNICO</a:t>
            </a:r>
          </a:p>
          <a:p>
            <a:pPr marL="268288" indent="-268288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TENER ACTUALIZADO EL CÓDIGO DE ACTIVIDAD CLAE </a:t>
            </a:r>
            <a:r>
              <a:rPr lang="es-ES" sz="2200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Fº</a:t>
            </a:r>
            <a:r>
              <a:rPr lang="es-ES" sz="2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883 (RG 3537)</a:t>
            </a:r>
          </a:p>
          <a:p>
            <a:pPr marL="268288" indent="-268288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POSEER DOMICILIO FISCAL ELECTRÓNICO (RG 4280)</a:t>
            </a:r>
          </a:p>
          <a:p>
            <a:pPr marL="268288" indent="-268288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CLAVE FISCAL NIVEL DE SEGURIDAD 3 COMO MÍNIMO (RG 5408)</a:t>
            </a:r>
          </a:p>
          <a:p>
            <a:pPr marL="268288" indent="-268288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TENER REGISTRADOS UNA DIRECCIÓN DE CORREO ELECTRÓNICO Y UN NÚMERO TELEFÓNICO (WEB AFIP-SERVICIO SISTEMA REGISTRAL)</a:t>
            </a:r>
            <a:endParaRPr lang="es-ES" sz="22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6232-254C-48E1-B6A2-E4886E0C1E60}" type="slidenum">
              <a:rPr lang="es-ES" smtClean="0"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345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6631" y="79397"/>
            <a:ext cx="11341726" cy="656099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ES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MANIFESTACIÓN DE ADHESIÓN (RG, 5) 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6631" y="831943"/>
            <a:ext cx="11341726" cy="5489344"/>
          </a:xfrm>
        </p:spPr>
        <p:txBody>
          <a:bodyPr>
            <a:noAutofit/>
          </a:bodyPr>
          <a:lstStyle/>
          <a:p>
            <a:pPr marL="268288" indent="-268288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s-ES" sz="2200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FORMA, </a:t>
            </a:r>
            <a:r>
              <a:rPr lang="es-ES" sz="2200" u="sng" dirty="0">
                <a:solidFill>
                  <a:schemeClr val="tx1"/>
                </a:solidFill>
                <a:latin typeface="Arial Narrow" panose="020B0606020202030204" pitchFamily="34" charset="0"/>
              </a:rPr>
              <a:t>PLAZO Y CONDICIONES</a:t>
            </a:r>
            <a:endParaRPr lang="es-ES" sz="2200" u="sng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s-E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DESDE EL 18/7/2024 AL </a:t>
            </a: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31/3/2025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SERVICIO “PORTAL </a:t>
            </a:r>
            <a:r>
              <a:rPr lang="es-E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RÉGIMEN REGULARIZACIÓN DE </a:t>
            </a: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ACTIVOS” </a:t>
            </a:r>
            <a:r>
              <a:rPr lang="es-E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MANIFESTACIÓN ADHESIÓN WEB AFIP </a:t>
            </a: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F. 3320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s-E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CLAVE FISCAL NIVEL SEGURIDAD 3 </a:t>
            </a: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(RG 5048)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LA </a:t>
            </a:r>
            <a:r>
              <a:rPr lang="es-E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FECHA DE ADHESIÓN DEFINIRÁ LA ETAPA DE </a:t>
            </a: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REGULARIZACIÓN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SI </a:t>
            </a:r>
            <a:r>
              <a:rPr lang="es-E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SE REGULARIZAN BIENES </a:t>
            </a: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QUE, </a:t>
            </a:r>
            <a:r>
              <a:rPr lang="es-E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POR SU NATURALEZA O </a:t>
            </a: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MONTO, NO </a:t>
            </a:r>
            <a:r>
              <a:rPr lang="es-E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REQUIERAN EL INGRESO DEL PAGO </a:t>
            </a: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ADELANTADO, </a:t>
            </a:r>
            <a:r>
              <a:rPr lang="es-E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SE DEBERÁ REALIZAR LA MANIFESTACIÓN DE ADHESIÓN MEDIANTE </a:t>
            </a: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F. 3320</a:t>
            </a:r>
          </a:p>
          <a:p>
            <a:pPr marL="268288" indent="-268288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s-ES" sz="2000" u="sng" dirty="0">
                <a:solidFill>
                  <a:schemeClr val="tx1"/>
                </a:solidFill>
                <a:latin typeface="Arial Narrow" panose="020B0606020202030204" pitchFamily="34" charset="0"/>
              </a:rPr>
              <a:t>REGULARIZACIÓN EN MÁS DE UNA ETAPA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s-E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SE DEBERÁ </a:t>
            </a: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CONSIDERAR, </a:t>
            </a:r>
            <a:r>
              <a:rPr lang="es-E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A TODOS LOS </a:t>
            </a: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EFECTOS, </a:t>
            </a:r>
            <a:r>
              <a:rPr lang="es-E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LA ETAPA EN LA CUAL SE EFECTIVIZÓ LA ÚLTIMA ADHESIÓN</a:t>
            </a:r>
            <a:endParaRPr lang="es-ES" sz="20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268288" indent="-268288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s-ES" sz="2000" u="sng" dirty="0">
                <a:solidFill>
                  <a:schemeClr val="tx1"/>
                </a:solidFill>
                <a:latin typeface="Arial Narrow" panose="020B0606020202030204" pitchFamily="34" charset="0"/>
              </a:rPr>
              <a:t>MANIFESTACIÓN </a:t>
            </a:r>
            <a:r>
              <a:rPr lang="es-ES" sz="2000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DEL </a:t>
            </a:r>
            <a:r>
              <a:rPr lang="es-ES" sz="2000" u="sng" dirty="0">
                <a:solidFill>
                  <a:schemeClr val="tx1"/>
                </a:solidFill>
                <a:latin typeface="Arial Narrow" panose="020B0606020202030204" pitchFamily="34" charset="0"/>
              </a:rPr>
              <a:t>CONTRIBUYENTE CON CARÁCTER DE DECLARACIÓN JURADA</a:t>
            </a:r>
            <a:endParaRPr lang="es-ES" sz="2000" u="sng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s-E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DEBE MANIFESTAR QUE NO SE ENCUENTRA COMPRENDIDO EN LAS EXCLUSIONES </a:t>
            </a: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(L, 39, </a:t>
            </a:r>
            <a:r>
              <a:rPr lang="es-E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40 </a:t>
            </a: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y </a:t>
            </a:r>
            <a:r>
              <a:rPr lang="es-E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41 </a:t>
            </a: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y DR 23, 1º p)</a:t>
            </a:r>
            <a:r>
              <a:rPr lang="es-E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 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6232-254C-48E1-B6A2-E4886E0C1E60}" type="slidenum">
              <a:rPr lang="es-ES" smtClean="0"/>
              <a:t>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074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0027" y="154751"/>
            <a:ext cx="11467721" cy="635159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AR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PAGO ADELANTADO OBLIGATORIO (ART 30)</a:t>
            </a: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18</a:t>
            </a:fld>
            <a:endParaRPr lang="en-US" dirty="0"/>
          </a:p>
        </p:txBody>
      </p:sp>
      <p:sp>
        <p:nvSpPr>
          <p:cNvPr id="23" name="Rectángulo 22"/>
          <p:cNvSpPr/>
          <p:nvPr/>
        </p:nvSpPr>
        <p:spPr>
          <a:xfrm>
            <a:off x="361880" y="1018697"/>
            <a:ext cx="11547233" cy="52122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447675" lvl="1" indent="-358775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AR" sz="2000" b="1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OBLIGACIÓN DE INGRESO</a:t>
            </a:r>
          </a:p>
          <a:p>
            <a:pPr marL="804863" lvl="3" indent="-258763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A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DENTRO DE LA FECHA LÍMITE PARA CADA ETAPA.</a:t>
            </a:r>
          </a:p>
          <a:p>
            <a:pPr marL="804863" lvl="3" indent="-258763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A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NO PODRÁ SER MENOR AL 75% DEL IMPUESTO ESPECIAL.</a:t>
            </a:r>
          </a:p>
          <a:p>
            <a:pPr marL="804863" lvl="3" indent="-258763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A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SI UN CONTRIBUYENTE REGULARIZA BIENES EN MÁS DE UNA ETAPA EL 75% SE TOMARÁ RESPECTO DE LOS BIENES REGULARIZADOS EN CADA ETAPA.</a:t>
            </a:r>
          </a:p>
          <a:p>
            <a:pPr marL="804863" lvl="3" indent="-258763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A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LA FALTA DE INGRESO DENTRO DE LA FECHA INDICADA CAUSARÁ EL DECAIMIENTO AUTOMÁTICO DE LA ADHESIÓN Y SE EXCLUIRÁN TODOS LOS BENEFICIOS.</a:t>
            </a:r>
          </a:p>
          <a:p>
            <a:pPr marL="447675" lvl="1" indent="-358775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AR" sz="2000" b="1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PAGO ANTICIPADO INFERIOR AL 75% DEL IMPUESTO</a:t>
            </a:r>
          </a:p>
          <a:p>
            <a:pPr marL="804863" lvl="3" indent="-258763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AR" dirty="0">
                <a:solidFill>
                  <a:schemeClr val="tx1"/>
                </a:solidFill>
                <a:latin typeface="Arial Narrow" panose="020B0606020202030204" pitchFamily="34" charset="0"/>
              </a:rPr>
              <a:t>SE PODRÁ INGRESAR EL SALDO PENDIENTE DE ESA ETAPA INCREMENTADO EN UN 100% PARA MANTENER LOS BENEFICIOS.</a:t>
            </a:r>
          </a:p>
          <a:p>
            <a:pPr marL="804863" lvl="3" indent="-258763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AR" dirty="0">
                <a:solidFill>
                  <a:schemeClr val="tx1"/>
                </a:solidFill>
                <a:latin typeface="Arial Narrow" panose="020B0606020202030204" pitchFamily="34" charset="0"/>
              </a:rPr>
              <a:t>TAL INCREMENTO NO PODRÁ SER CONSIDERADO COMO PAGO A CUENTA.</a:t>
            </a:r>
          </a:p>
          <a:p>
            <a:pPr marL="447675" lvl="1" indent="-358775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AR" sz="2000" b="1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REGULARIZACIONES DE HASTA USD 100.000</a:t>
            </a:r>
            <a:endParaRPr lang="es-AR" sz="2000" b="1" u="sng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804863" lvl="3" indent="-258763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AR" dirty="0">
                <a:solidFill>
                  <a:schemeClr val="tx1"/>
                </a:solidFill>
                <a:latin typeface="Arial Narrow" panose="020B0606020202030204" pitchFamily="34" charset="0"/>
              </a:rPr>
              <a:t>NO CORRESPONDERÁ REALIZAR EL PAGO ADELANTANDO</a:t>
            </a:r>
          </a:p>
          <a:p>
            <a:pPr marL="1200150" lvl="2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AR" sz="20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lvl="3" algn="just">
              <a:spcAft>
                <a:spcPts val="600"/>
              </a:spcAft>
            </a:pPr>
            <a:endParaRPr lang="es-AR" sz="20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lvl="3" algn="just">
              <a:spcAft>
                <a:spcPts val="600"/>
              </a:spcAft>
            </a:pPr>
            <a:endParaRPr lang="es-AR" sz="20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lvl="3">
              <a:spcAft>
                <a:spcPts val="600"/>
              </a:spcAft>
            </a:pPr>
            <a:endParaRPr lang="es-AR" sz="20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742950" lvl="1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AR" sz="20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96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7478" y="329960"/>
            <a:ext cx="11755121" cy="747180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ES" sz="3200" b="1" dirty="0">
                <a:latin typeface="Arial Narrow" panose="020B0606020202030204" pitchFamily="34" charset="0"/>
              </a:rPr>
              <a:t>EJE </a:t>
            </a:r>
            <a:r>
              <a:rPr lang="es-ES" sz="3200" b="1" dirty="0" smtClean="0">
                <a:latin typeface="Arial Narrow" panose="020B0606020202030204" pitchFamily="34" charset="0"/>
              </a:rPr>
              <a:t>DEL TIEMPO</a:t>
            </a:r>
            <a:endParaRPr lang="es-AR" sz="3200" b="1" dirty="0">
              <a:latin typeface="Arial Narrow" panose="020B0606020202030204" pitchFamily="34" charset="0"/>
            </a:endParaRPr>
          </a:p>
        </p:txBody>
      </p:sp>
      <p:sp>
        <p:nvSpPr>
          <p:cNvPr id="35" name="Marcador de número de diapositiva 34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88ADB911-893A-4201-8DE7-3C412D300380}" type="slidenum">
              <a:rPr lang="es-AR"/>
              <a:pPr/>
              <a:t>1</a:t>
            </a:fld>
            <a:endParaRPr lang="es-AR" dirty="0"/>
          </a:p>
        </p:txBody>
      </p:sp>
      <p:cxnSp>
        <p:nvCxnSpPr>
          <p:cNvPr id="18" name="Conector recto 17"/>
          <p:cNvCxnSpPr>
            <a:stCxn id="88" idx="3"/>
          </p:cNvCxnSpPr>
          <p:nvPr/>
        </p:nvCxnSpPr>
        <p:spPr>
          <a:xfrm flipV="1">
            <a:off x="988252" y="2048706"/>
            <a:ext cx="10699836" cy="1061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/>
        </p:nvCxnSpPr>
        <p:spPr>
          <a:xfrm flipH="1">
            <a:off x="1450504" y="1795945"/>
            <a:ext cx="1" cy="524436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/>
        </p:nvCxnSpPr>
        <p:spPr>
          <a:xfrm flipH="1">
            <a:off x="4245024" y="1796150"/>
            <a:ext cx="1" cy="524436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Conector recto 24"/>
          <p:cNvCxnSpPr/>
          <p:nvPr/>
        </p:nvCxnSpPr>
        <p:spPr>
          <a:xfrm flipH="1">
            <a:off x="6186314" y="1795945"/>
            <a:ext cx="1" cy="524436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Conector recto 25"/>
          <p:cNvCxnSpPr/>
          <p:nvPr/>
        </p:nvCxnSpPr>
        <p:spPr>
          <a:xfrm flipH="1">
            <a:off x="9995261" y="1803759"/>
            <a:ext cx="1" cy="524436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CuadroTexto 26"/>
          <p:cNvSpPr txBox="1"/>
          <p:nvPr/>
        </p:nvSpPr>
        <p:spPr>
          <a:xfrm>
            <a:off x="0" y="2527459"/>
            <a:ext cx="827664" cy="600164"/>
          </a:xfrm>
          <a:prstGeom prst="rect">
            <a:avLst/>
          </a:prstGeom>
          <a:noFill/>
          <a:ln>
            <a:noFill/>
          </a:ln>
        </p:spPr>
        <p:txBody>
          <a:bodyPr wrap="square" lIns="0" rIns="0" rtlCol="0">
            <a:spAutoFit/>
          </a:bodyPr>
          <a:lstStyle>
            <a:defPPr>
              <a:defRPr lang="en-US"/>
            </a:defPPr>
            <a:lvl1pPr algn="ctr">
              <a:defRPr sz="1200" b="1">
                <a:latin typeface="Arial Narrow" panose="020B0606020202030204" pitchFamily="34" charset="0"/>
              </a:defRPr>
            </a:lvl1pPr>
          </a:lstStyle>
          <a:p>
            <a:r>
              <a:rPr lang="es-ES" sz="1100" dirty="0"/>
              <a:t>FECHA DE </a:t>
            </a:r>
            <a:r>
              <a:rPr lang="es-ES" sz="1100" dirty="0" smtClean="0"/>
              <a:t>REGULA-</a:t>
            </a:r>
          </a:p>
          <a:p>
            <a:r>
              <a:rPr lang="es-ES" sz="1100" dirty="0" smtClean="0"/>
              <a:t>RIZACIÓN</a:t>
            </a:r>
            <a:endParaRPr lang="es-AR" sz="1100" dirty="0"/>
          </a:p>
        </p:txBody>
      </p:sp>
      <p:cxnSp>
        <p:nvCxnSpPr>
          <p:cNvPr id="20" name="Conector recto 19"/>
          <p:cNvCxnSpPr/>
          <p:nvPr/>
        </p:nvCxnSpPr>
        <p:spPr>
          <a:xfrm flipH="1">
            <a:off x="10893741" y="1795945"/>
            <a:ext cx="1" cy="524436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9" name="CuadroTexto 38"/>
          <p:cNvSpPr txBox="1"/>
          <p:nvPr/>
        </p:nvSpPr>
        <p:spPr>
          <a:xfrm>
            <a:off x="995493" y="2479806"/>
            <a:ext cx="935367" cy="600164"/>
          </a:xfrm>
          <a:prstGeom prst="rect">
            <a:avLst/>
          </a:prstGeom>
          <a:noFill/>
          <a:ln>
            <a:noFill/>
          </a:ln>
        </p:spPr>
        <p:txBody>
          <a:bodyPr wrap="square" lIns="0" rIns="0" rtlCol="0">
            <a:spAutoFit/>
          </a:bodyPr>
          <a:lstStyle>
            <a:defPPr>
              <a:defRPr lang="en-US"/>
            </a:defPPr>
            <a:lvl1pPr algn="ctr">
              <a:defRPr sz="1100" b="1">
                <a:latin typeface="Arial Narrow" panose="020B0606020202030204" pitchFamily="34" charset="0"/>
              </a:defRPr>
            </a:lvl1pPr>
          </a:lstStyle>
          <a:p>
            <a:r>
              <a:rPr lang="es-ES" dirty="0" smtClean="0"/>
              <a:t>PUBLICACIÓN</a:t>
            </a:r>
          </a:p>
          <a:p>
            <a:r>
              <a:rPr lang="es-ES" dirty="0" smtClean="0"/>
              <a:t>B.O. </a:t>
            </a:r>
            <a:endParaRPr lang="es-ES" dirty="0"/>
          </a:p>
          <a:p>
            <a:r>
              <a:rPr lang="es-ES" dirty="0"/>
              <a:t>LEY </a:t>
            </a:r>
            <a:r>
              <a:rPr lang="es-ES" dirty="0" smtClean="0"/>
              <a:t>27743</a:t>
            </a:r>
            <a:endParaRPr lang="es-AR" dirty="0"/>
          </a:p>
        </p:txBody>
      </p:sp>
      <p:sp>
        <p:nvSpPr>
          <p:cNvPr id="44" name="CuadroTexto 43"/>
          <p:cNvSpPr txBox="1"/>
          <p:nvPr/>
        </p:nvSpPr>
        <p:spPr>
          <a:xfrm>
            <a:off x="9733258" y="1415657"/>
            <a:ext cx="614733" cy="276999"/>
          </a:xfrm>
          <a:prstGeom prst="rect">
            <a:avLst/>
          </a:prstGeom>
          <a:noFill/>
          <a:ln>
            <a:noFill/>
          </a:ln>
        </p:spPr>
        <p:txBody>
          <a:bodyPr wrap="square" lIns="0" rIns="0" rtlCol="0">
            <a:spAutoFit/>
          </a:bodyPr>
          <a:lstStyle>
            <a:defPPr>
              <a:defRPr lang="en-US"/>
            </a:defPPr>
            <a:lvl1pPr algn="ctr">
              <a:defRPr sz="1200" b="1">
                <a:latin typeface="Arial Narrow" panose="020B0606020202030204" pitchFamily="34" charset="0"/>
              </a:defRPr>
            </a:lvl1pPr>
          </a:lstStyle>
          <a:p>
            <a:r>
              <a:rPr lang="es-ES" dirty="0" smtClean="0"/>
              <a:t>31/1/2025</a:t>
            </a:r>
            <a:endParaRPr lang="es-AR" dirty="0"/>
          </a:p>
        </p:txBody>
      </p:sp>
      <p:sp>
        <p:nvSpPr>
          <p:cNvPr id="46" name="CuadroTexto 45"/>
          <p:cNvSpPr txBox="1"/>
          <p:nvPr/>
        </p:nvSpPr>
        <p:spPr>
          <a:xfrm>
            <a:off x="3701390" y="1442374"/>
            <a:ext cx="119788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 smtClean="0">
                <a:latin typeface="Arial Narrow" panose="020B0606020202030204" pitchFamily="34" charset="0"/>
              </a:rPr>
              <a:t>18/7/2024</a:t>
            </a:r>
            <a:endParaRPr lang="es-AR" sz="1200" b="1" dirty="0">
              <a:latin typeface="Arial Narrow" panose="020B0606020202030204" pitchFamily="34" charset="0"/>
            </a:endParaRPr>
          </a:p>
        </p:txBody>
      </p:sp>
      <p:sp>
        <p:nvSpPr>
          <p:cNvPr id="49" name="CuadroTexto 48"/>
          <p:cNvSpPr txBox="1"/>
          <p:nvPr/>
        </p:nvSpPr>
        <p:spPr>
          <a:xfrm>
            <a:off x="5862850" y="1442780"/>
            <a:ext cx="697568" cy="276999"/>
          </a:xfrm>
          <a:prstGeom prst="rect">
            <a:avLst/>
          </a:prstGeom>
          <a:noFill/>
          <a:ln>
            <a:noFill/>
          </a:ln>
        </p:spPr>
        <p:txBody>
          <a:bodyPr wrap="square" lIns="0" rIns="0" rtlCol="0">
            <a:spAutoFit/>
          </a:bodyPr>
          <a:lstStyle>
            <a:defPPr>
              <a:defRPr lang="en-US"/>
            </a:defPPr>
            <a:lvl1pPr algn="ctr">
              <a:defRPr sz="1200" b="1">
                <a:latin typeface="Arial Narrow" panose="020B0606020202030204" pitchFamily="34" charset="0"/>
              </a:defRPr>
            </a:lvl1pPr>
          </a:lstStyle>
          <a:p>
            <a:r>
              <a:rPr lang="es-ES" dirty="0" smtClean="0"/>
              <a:t>1/10/2024</a:t>
            </a:r>
            <a:endParaRPr lang="es-AR" dirty="0"/>
          </a:p>
        </p:txBody>
      </p:sp>
      <p:cxnSp>
        <p:nvCxnSpPr>
          <p:cNvPr id="50" name="Conector recto 49"/>
          <p:cNvCxnSpPr/>
          <p:nvPr/>
        </p:nvCxnSpPr>
        <p:spPr>
          <a:xfrm flipH="1">
            <a:off x="5332789" y="1785243"/>
            <a:ext cx="1" cy="524436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1" name="CuadroTexto 50"/>
          <p:cNvSpPr txBox="1"/>
          <p:nvPr/>
        </p:nvSpPr>
        <p:spPr>
          <a:xfrm>
            <a:off x="4808378" y="1454660"/>
            <a:ext cx="107659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 smtClean="0">
                <a:latin typeface="Arial Narrow" panose="020B0606020202030204" pitchFamily="34" charset="0"/>
              </a:rPr>
              <a:t>30/9/2024</a:t>
            </a:r>
            <a:endParaRPr lang="es-AR" sz="1200" b="1" dirty="0">
              <a:latin typeface="Arial Narrow" panose="020B0606020202030204" pitchFamily="34" charset="0"/>
            </a:endParaRPr>
          </a:p>
        </p:txBody>
      </p:sp>
      <p:cxnSp>
        <p:nvCxnSpPr>
          <p:cNvPr id="34" name="Conector recto 33"/>
          <p:cNvCxnSpPr/>
          <p:nvPr/>
        </p:nvCxnSpPr>
        <p:spPr>
          <a:xfrm flipH="1">
            <a:off x="386468" y="1797822"/>
            <a:ext cx="1" cy="524436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CuadroTexto 36"/>
          <p:cNvSpPr txBox="1"/>
          <p:nvPr/>
        </p:nvSpPr>
        <p:spPr>
          <a:xfrm>
            <a:off x="74018" y="1442374"/>
            <a:ext cx="753645" cy="276999"/>
          </a:xfrm>
          <a:prstGeom prst="rect">
            <a:avLst/>
          </a:prstGeom>
          <a:noFill/>
          <a:ln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s-ES" sz="1200" b="1" dirty="0" smtClean="0">
                <a:latin typeface="Arial Narrow" panose="020B0606020202030204" pitchFamily="34" charset="0"/>
              </a:rPr>
              <a:t>31/12/2023</a:t>
            </a:r>
            <a:endParaRPr lang="es-AR" sz="1200" b="1" dirty="0">
              <a:latin typeface="Arial Narrow" panose="020B0606020202030204" pitchFamily="34" charset="0"/>
            </a:endParaRPr>
          </a:p>
        </p:txBody>
      </p:sp>
      <p:sp>
        <p:nvSpPr>
          <p:cNvPr id="43" name="CuadroTexto 42"/>
          <p:cNvSpPr txBox="1"/>
          <p:nvPr/>
        </p:nvSpPr>
        <p:spPr>
          <a:xfrm>
            <a:off x="988252" y="1434831"/>
            <a:ext cx="650922" cy="276999"/>
          </a:xfrm>
          <a:prstGeom prst="rect">
            <a:avLst/>
          </a:prstGeom>
          <a:noFill/>
          <a:ln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s-ES" sz="1200" b="1" dirty="0" smtClean="0">
                <a:latin typeface="Arial Narrow" panose="020B0606020202030204" pitchFamily="34" charset="0"/>
              </a:rPr>
              <a:t>8/7/2024</a:t>
            </a:r>
            <a:endParaRPr lang="es-AR" sz="1200" b="1" dirty="0">
              <a:latin typeface="Arial Narrow" panose="020B0606020202030204" pitchFamily="34" charset="0"/>
            </a:endParaRPr>
          </a:p>
        </p:txBody>
      </p:sp>
      <p:sp>
        <p:nvSpPr>
          <p:cNvPr id="52" name="CuadroTexto 51"/>
          <p:cNvSpPr txBox="1"/>
          <p:nvPr/>
        </p:nvSpPr>
        <p:spPr>
          <a:xfrm>
            <a:off x="1059565" y="3192614"/>
            <a:ext cx="761830" cy="430887"/>
          </a:xfrm>
          <a:prstGeom prst="rect">
            <a:avLst/>
          </a:prstGeom>
          <a:noFill/>
          <a:ln>
            <a:noFill/>
          </a:ln>
        </p:spPr>
        <p:txBody>
          <a:bodyPr wrap="square" lIns="0" rIns="0" rtlCol="0">
            <a:spAutoFit/>
          </a:bodyPr>
          <a:lstStyle>
            <a:defPPr>
              <a:defRPr lang="en-US"/>
            </a:defPPr>
            <a:lvl1pPr algn="ctr">
              <a:defRPr sz="1100" b="1">
                <a:latin typeface="Arial Narrow" panose="020B0606020202030204" pitchFamily="34" charset="0"/>
              </a:defRPr>
            </a:lvl1pPr>
          </a:lstStyle>
          <a:p>
            <a:r>
              <a:rPr lang="es-ES" dirty="0" smtClean="0"/>
              <a:t>VIGENCIA</a:t>
            </a:r>
          </a:p>
          <a:p>
            <a:r>
              <a:rPr lang="es-ES" dirty="0" smtClean="0"/>
              <a:t>BLANQUEO</a:t>
            </a:r>
            <a:endParaRPr lang="es-AR" dirty="0"/>
          </a:p>
        </p:txBody>
      </p:sp>
      <p:sp>
        <p:nvSpPr>
          <p:cNvPr id="54" name="CuadroTexto 53"/>
          <p:cNvSpPr txBox="1"/>
          <p:nvPr/>
        </p:nvSpPr>
        <p:spPr>
          <a:xfrm>
            <a:off x="2253433" y="2479806"/>
            <a:ext cx="935367" cy="1277273"/>
          </a:xfrm>
          <a:prstGeom prst="rect">
            <a:avLst/>
          </a:prstGeom>
          <a:noFill/>
          <a:ln>
            <a:noFill/>
          </a:ln>
        </p:spPr>
        <p:txBody>
          <a:bodyPr wrap="square" lIns="0" rIns="0" rtlCol="0">
            <a:spAutoFit/>
          </a:bodyPr>
          <a:lstStyle>
            <a:defPPr>
              <a:defRPr lang="en-US"/>
            </a:defPPr>
            <a:lvl1pPr algn="ctr">
              <a:defRPr sz="1100" b="1">
                <a:latin typeface="Arial Narrow" panose="020B0606020202030204" pitchFamily="34" charset="0"/>
              </a:defRPr>
            </a:lvl1pPr>
          </a:lstStyle>
          <a:p>
            <a:r>
              <a:rPr lang="es-ES" dirty="0" smtClean="0"/>
              <a:t>PUBLICACIÓN</a:t>
            </a:r>
          </a:p>
          <a:p>
            <a:r>
              <a:rPr lang="es-ES" dirty="0" smtClean="0"/>
              <a:t>B.O.</a:t>
            </a:r>
          </a:p>
          <a:p>
            <a:r>
              <a:rPr lang="es-ES" dirty="0" smtClean="0"/>
              <a:t>DTO 608/24</a:t>
            </a:r>
          </a:p>
          <a:p>
            <a:r>
              <a:rPr lang="es-ES" dirty="0"/>
              <a:t>Y</a:t>
            </a:r>
            <a:r>
              <a:rPr lang="es-ES" dirty="0" smtClean="0"/>
              <a:t> </a:t>
            </a:r>
            <a:endParaRPr lang="es-ES" dirty="0"/>
          </a:p>
          <a:p>
            <a:r>
              <a:rPr lang="es-ES" dirty="0" smtClean="0"/>
              <a:t>VIGENCIA</a:t>
            </a:r>
          </a:p>
          <a:p>
            <a:r>
              <a:rPr lang="es-ES" dirty="0" smtClean="0"/>
              <a:t>DEL</a:t>
            </a:r>
          </a:p>
          <a:p>
            <a:r>
              <a:rPr lang="es-ES" dirty="0" smtClean="0"/>
              <a:t>MISMO</a:t>
            </a:r>
            <a:endParaRPr lang="es-AR" dirty="0"/>
          </a:p>
        </p:txBody>
      </p:sp>
      <p:sp>
        <p:nvSpPr>
          <p:cNvPr id="55" name="CuadroTexto 54"/>
          <p:cNvSpPr txBox="1"/>
          <p:nvPr/>
        </p:nvSpPr>
        <p:spPr>
          <a:xfrm>
            <a:off x="2171513" y="1442373"/>
            <a:ext cx="650922" cy="276999"/>
          </a:xfrm>
          <a:prstGeom prst="rect">
            <a:avLst/>
          </a:prstGeom>
          <a:noFill/>
          <a:ln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s-ES" sz="1200" b="1" dirty="0" smtClean="0">
                <a:latin typeface="Arial Narrow" panose="020B0606020202030204" pitchFamily="34" charset="0"/>
              </a:rPr>
              <a:t>12/7/2024</a:t>
            </a:r>
            <a:endParaRPr lang="es-AR" sz="1200" b="1" dirty="0">
              <a:latin typeface="Arial Narrow" panose="020B0606020202030204" pitchFamily="34" charset="0"/>
            </a:endParaRPr>
          </a:p>
        </p:txBody>
      </p:sp>
      <p:cxnSp>
        <p:nvCxnSpPr>
          <p:cNvPr id="56" name="Conector recto 55"/>
          <p:cNvCxnSpPr/>
          <p:nvPr/>
        </p:nvCxnSpPr>
        <p:spPr>
          <a:xfrm flipH="1">
            <a:off x="2473731" y="1803759"/>
            <a:ext cx="1" cy="524436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Conector recto 56"/>
          <p:cNvCxnSpPr/>
          <p:nvPr/>
        </p:nvCxnSpPr>
        <p:spPr>
          <a:xfrm flipH="1">
            <a:off x="3515218" y="1767217"/>
            <a:ext cx="1" cy="524436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" name="CuadroTexto 57"/>
          <p:cNvSpPr txBox="1"/>
          <p:nvPr/>
        </p:nvSpPr>
        <p:spPr>
          <a:xfrm>
            <a:off x="3168836" y="2535399"/>
            <a:ext cx="761830" cy="430887"/>
          </a:xfrm>
          <a:prstGeom prst="rect">
            <a:avLst/>
          </a:prstGeom>
          <a:noFill/>
          <a:ln>
            <a:noFill/>
          </a:ln>
        </p:spPr>
        <p:txBody>
          <a:bodyPr wrap="square" lIns="0" rIns="0" rtlCol="0">
            <a:spAutoFit/>
          </a:bodyPr>
          <a:lstStyle>
            <a:defPPr>
              <a:defRPr lang="en-US"/>
            </a:defPPr>
            <a:lvl1pPr algn="ctr">
              <a:defRPr sz="1100" b="1">
                <a:latin typeface="Arial Narrow" panose="020B0606020202030204" pitchFamily="34" charset="0"/>
              </a:defRPr>
            </a:lvl1pPr>
          </a:lstStyle>
          <a:p>
            <a:r>
              <a:rPr lang="es-ES" dirty="0" smtClean="0"/>
              <a:t>BO</a:t>
            </a:r>
          </a:p>
          <a:p>
            <a:r>
              <a:rPr lang="es-ES" dirty="0" smtClean="0"/>
              <a:t>RG 5528</a:t>
            </a:r>
            <a:endParaRPr lang="es-AR" dirty="0"/>
          </a:p>
        </p:txBody>
      </p:sp>
      <p:sp>
        <p:nvSpPr>
          <p:cNvPr id="59" name="CuadroTexto 58"/>
          <p:cNvSpPr txBox="1"/>
          <p:nvPr/>
        </p:nvSpPr>
        <p:spPr>
          <a:xfrm>
            <a:off x="3319765" y="1442373"/>
            <a:ext cx="650922" cy="276999"/>
          </a:xfrm>
          <a:prstGeom prst="rect">
            <a:avLst/>
          </a:prstGeom>
          <a:noFill/>
          <a:ln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s-ES" sz="1200" b="1" dirty="0" smtClean="0">
                <a:latin typeface="Arial Narrow" panose="020B0606020202030204" pitchFamily="34" charset="0"/>
              </a:rPr>
              <a:t>17/7/2024</a:t>
            </a:r>
            <a:endParaRPr lang="es-AR" sz="1200" b="1" dirty="0">
              <a:latin typeface="Arial Narrow" panose="020B0606020202030204" pitchFamily="34" charset="0"/>
            </a:endParaRPr>
          </a:p>
        </p:txBody>
      </p:sp>
      <p:sp>
        <p:nvSpPr>
          <p:cNvPr id="63" name="CuadroTexto 62"/>
          <p:cNvSpPr txBox="1"/>
          <p:nvPr/>
        </p:nvSpPr>
        <p:spPr>
          <a:xfrm>
            <a:off x="3901892" y="3876549"/>
            <a:ext cx="761830" cy="938719"/>
          </a:xfrm>
          <a:prstGeom prst="rect">
            <a:avLst/>
          </a:prstGeom>
          <a:noFill/>
          <a:ln>
            <a:noFill/>
          </a:ln>
        </p:spPr>
        <p:txBody>
          <a:bodyPr wrap="square" lIns="0" rIns="0" rtlCol="0">
            <a:spAutoFit/>
          </a:bodyPr>
          <a:lstStyle>
            <a:defPPr>
              <a:defRPr lang="en-US"/>
            </a:defPPr>
            <a:lvl1pPr algn="ctr">
              <a:defRPr sz="1100" b="1">
                <a:latin typeface="Arial Narrow" panose="020B0606020202030204" pitchFamily="34" charset="0"/>
              </a:defRPr>
            </a:lvl1pPr>
          </a:lstStyle>
          <a:p>
            <a:r>
              <a:rPr lang="es-ES" dirty="0" smtClean="0"/>
              <a:t>VIGENCIA</a:t>
            </a:r>
          </a:p>
          <a:p>
            <a:r>
              <a:rPr lang="es-ES" dirty="0" smtClean="0"/>
              <a:t>RG 5528</a:t>
            </a:r>
          </a:p>
          <a:p>
            <a:r>
              <a:rPr lang="es-ES" dirty="0" smtClean="0"/>
              <a:t>Y</a:t>
            </a:r>
          </a:p>
          <a:p>
            <a:r>
              <a:rPr lang="es-ES" dirty="0" smtClean="0"/>
              <a:t>VIGENCIA</a:t>
            </a:r>
          </a:p>
          <a:p>
            <a:r>
              <a:rPr lang="es-ES" dirty="0" smtClean="0"/>
              <a:t>BLANQUEO</a:t>
            </a:r>
            <a:endParaRPr lang="es-AR" dirty="0"/>
          </a:p>
        </p:txBody>
      </p:sp>
      <p:sp>
        <p:nvSpPr>
          <p:cNvPr id="64" name="CuadroTexto 63"/>
          <p:cNvSpPr txBox="1"/>
          <p:nvPr/>
        </p:nvSpPr>
        <p:spPr>
          <a:xfrm>
            <a:off x="4913336" y="2421541"/>
            <a:ext cx="830063" cy="1107996"/>
          </a:xfrm>
          <a:prstGeom prst="rect">
            <a:avLst/>
          </a:prstGeom>
          <a:noFill/>
          <a:ln>
            <a:noFill/>
          </a:ln>
        </p:spPr>
        <p:txBody>
          <a:bodyPr wrap="square" lIns="0" rIns="0" rtlCol="0">
            <a:spAutoFit/>
          </a:bodyPr>
          <a:lstStyle>
            <a:defPPr>
              <a:defRPr lang="en-US"/>
            </a:defPPr>
            <a:lvl1pPr algn="ctr">
              <a:defRPr sz="1100" b="1">
                <a:latin typeface="Arial Narrow" panose="020B0606020202030204" pitchFamily="34" charset="0"/>
              </a:defRPr>
            </a:lvl1pPr>
          </a:lstStyle>
          <a:p>
            <a:r>
              <a:rPr lang="es-ES" dirty="0" smtClean="0"/>
              <a:t>FINALIZA</a:t>
            </a:r>
          </a:p>
          <a:p>
            <a:r>
              <a:rPr lang="es-ES" dirty="0" smtClean="0"/>
              <a:t>1º ETAPA</a:t>
            </a:r>
          </a:p>
          <a:p>
            <a:r>
              <a:rPr lang="es-ES" dirty="0" smtClean="0"/>
              <a:t>ADHESIÓN</a:t>
            </a:r>
          </a:p>
          <a:p>
            <a:r>
              <a:rPr lang="es-ES" dirty="0" smtClean="0"/>
              <a:t>Y</a:t>
            </a:r>
          </a:p>
          <a:p>
            <a:r>
              <a:rPr lang="es-ES" dirty="0" smtClean="0"/>
              <a:t>PAGO</a:t>
            </a:r>
          </a:p>
          <a:p>
            <a:r>
              <a:rPr lang="es-ES" dirty="0" smtClean="0"/>
              <a:t>ADELANTADO</a:t>
            </a:r>
            <a:endParaRPr lang="es-AR" dirty="0"/>
          </a:p>
        </p:txBody>
      </p:sp>
      <p:sp>
        <p:nvSpPr>
          <p:cNvPr id="65" name="CuadroTexto 64"/>
          <p:cNvSpPr txBox="1"/>
          <p:nvPr/>
        </p:nvSpPr>
        <p:spPr>
          <a:xfrm>
            <a:off x="4899270" y="3903617"/>
            <a:ext cx="830063" cy="600164"/>
          </a:xfrm>
          <a:prstGeom prst="rect">
            <a:avLst/>
          </a:prstGeom>
          <a:noFill/>
          <a:ln>
            <a:noFill/>
          </a:ln>
        </p:spPr>
        <p:txBody>
          <a:bodyPr wrap="square" lIns="0" rIns="0" rtlCol="0">
            <a:spAutoFit/>
          </a:bodyPr>
          <a:lstStyle>
            <a:defPPr>
              <a:defRPr lang="en-US"/>
            </a:defPPr>
            <a:lvl1pPr algn="ctr">
              <a:defRPr sz="1100" b="1">
                <a:latin typeface="Arial Narrow" panose="020B0606020202030204" pitchFamily="34" charset="0"/>
              </a:defRPr>
            </a:lvl1pPr>
          </a:lstStyle>
          <a:p>
            <a:r>
              <a:rPr lang="es-ES" dirty="0" smtClean="0"/>
              <a:t>LÍMITE</a:t>
            </a:r>
          </a:p>
          <a:p>
            <a:r>
              <a:rPr lang="es-ES" dirty="0" smtClean="0"/>
              <a:t>DEPÓSITO</a:t>
            </a:r>
          </a:p>
          <a:p>
            <a:r>
              <a:rPr lang="es-ES" dirty="0" smtClean="0"/>
              <a:t>EFECTIVO</a:t>
            </a:r>
            <a:endParaRPr lang="es-AR" dirty="0"/>
          </a:p>
        </p:txBody>
      </p:sp>
      <p:sp>
        <p:nvSpPr>
          <p:cNvPr id="66" name="CuadroTexto 65"/>
          <p:cNvSpPr txBox="1"/>
          <p:nvPr/>
        </p:nvSpPr>
        <p:spPr>
          <a:xfrm>
            <a:off x="3829994" y="2513689"/>
            <a:ext cx="830063" cy="1107996"/>
          </a:xfrm>
          <a:prstGeom prst="rect">
            <a:avLst/>
          </a:prstGeom>
          <a:noFill/>
          <a:ln>
            <a:noFill/>
          </a:ln>
        </p:spPr>
        <p:txBody>
          <a:bodyPr wrap="square" lIns="0" rIns="0" rtlCol="0">
            <a:spAutoFit/>
          </a:bodyPr>
          <a:lstStyle>
            <a:defPPr>
              <a:defRPr lang="en-US"/>
            </a:defPPr>
            <a:lvl1pPr algn="ctr">
              <a:defRPr sz="1100" b="1">
                <a:latin typeface="Arial Narrow" panose="020B0606020202030204" pitchFamily="34" charset="0"/>
              </a:defRPr>
            </a:lvl1pPr>
          </a:lstStyle>
          <a:p>
            <a:r>
              <a:rPr lang="es-ES" dirty="0" smtClean="0"/>
              <a:t>COMIENZO</a:t>
            </a:r>
          </a:p>
          <a:p>
            <a:r>
              <a:rPr lang="es-ES" dirty="0" smtClean="0"/>
              <a:t>1º ETAPA</a:t>
            </a:r>
          </a:p>
          <a:p>
            <a:r>
              <a:rPr lang="es-ES" dirty="0" smtClean="0"/>
              <a:t>ADHESIÓN</a:t>
            </a:r>
          </a:p>
          <a:p>
            <a:r>
              <a:rPr lang="es-ES" dirty="0" smtClean="0"/>
              <a:t>Y</a:t>
            </a:r>
          </a:p>
          <a:p>
            <a:r>
              <a:rPr lang="es-ES" dirty="0" smtClean="0"/>
              <a:t>PAGO</a:t>
            </a:r>
          </a:p>
          <a:p>
            <a:r>
              <a:rPr lang="es-ES" dirty="0" smtClean="0"/>
              <a:t>ADELANTADO</a:t>
            </a:r>
            <a:endParaRPr lang="es-AR" dirty="0"/>
          </a:p>
        </p:txBody>
      </p:sp>
      <p:sp>
        <p:nvSpPr>
          <p:cNvPr id="67" name="CuadroTexto 66"/>
          <p:cNvSpPr txBox="1"/>
          <p:nvPr/>
        </p:nvSpPr>
        <p:spPr>
          <a:xfrm>
            <a:off x="5862850" y="2412288"/>
            <a:ext cx="830063" cy="1107996"/>
          </a:xfrm>
          <a:prstGeom prst="rect">
            <a:avLst/>
          </a:prstGeom>
          <a:noFill/>
          <a:ln>
            <a:noFill/>
          </a:ln>
        </p:spPr>
        <p:txBody>
          <a:bodyPr wrap="square" lIns="0" rIns="0" rtlCol="0">
            <a:spAutoFit/>
          </a:bodyPr>
          <a:lstStyle>
            <a:defPPr>
              <a:defRPr lang="en-US"/>
            </a:defPPr>
            <a:lvl1pPr algn="ctr">
              <a:defRPr sz="1100" b="1">
                <a:latin typeface="Arial Narrow" panose="020B0606020202030204" pitchFamily="34" charset="0"/>
              </a:defRPr>
            </a:lvl1pPr>
          </a:lstStyle>
          <a:p>
            <a:r>
              <a:rPr lang="es-ES" dirty="0" smtClean="0"/>
              <a:t>COMIENZO</a:t>
            </a:r>
          </a:p>
          <a:p>
            <a:r>
              <a:rPr lang="es-ES" dirty="0"/>
              <a:t>2</a:t>
            </a:r>
            <a:r>
              <a:rPr lang="es-ES" dirty="0" smtClean="0"/>
              <a:t>º ETAPA</a:t>
            </a:r>
          </a:p>
          <a:p>
            <a:r>
              <a:rPr lang="es-ES" dirty="0" smtClean="0"/>
              <a:t>ADHESIÓN</a:t>
            </a:r>
          </a:p>
          <a:p>
            <a:r>
              <a:rPr lang="es-ES" dirty="0" smtClean="0"/>
              <a:t>Y</a:t>
            </a:r>
          </a:p>
          <a:p>
            <a:r>
              <a:rPr lang="es-ES" dirty="0" smtClean="0"/>
              <a:t>PAGO</a:t>
            </a:r>
          </a:p>
          <a:p>
            <a:r>
              <a:rPr lang="es-ES" dirty="0" smtClean="0"/>
              <a:t>ADELANTADO</a:t>
            </a:r>
            <a:endParaRPr lang="es-AR" dirty="0"/>
          </a:p>
        </p:txBody>
      </p:sp>
      <p:sp>
        <p:nvSpPr>
          <p:cNvPr id="68" name="CuadroTexto 67"/>
          <p:cNvSpPr txBox="1"/>
          <p:nvPr/>
        </p:nvSpPr>
        <p:spPr>
          <a:xfrm>
            <a:off x="9603837" y="2439298"/>
            <a:ext cx="830063" cy="1107996"/>
          </a:xfrm>
          <a:prstGeom prst="rect">
            <a:avLst/>
          </a:prstGeom>
          <a:noFill/>
          <a:ln>
            <a:noFill/>
          </a:ln>
        </p:spPr>
        <p:txBody>
          <a:bodyPr wrap="square" lIns="0" rIns="0" rtlCol="0">
            <a:spAutoFit/>
          </a:bodyPr>
          <a:lstStyle>
            <a:defPPr>
              <a:defRPr lang="en-US"/>
            </a:defPPr>
            <a:lvl1pPr algn="ctr">
              <a:defRPr sz="1100" b="1">
                <a:latin typeface="Arial Narrow" panose="020B0606020202030204" pitchFamily="34" charset="0"/>
              </a:defRPr>
            </a:lvl1pPr>
          </a:lstStyle>
          <a:p>
            <a:r>
              <a:rPr lang="es-ES" dirty="0" smtClean="0"/>
              <a:t>FECHA</a:t>
            </a:r>
          </a:p>
          <a:p>
            <a:r>
              <a:rPr lang="es-ES" dirty="0" smtClean="0"/>
              <a:t>LÍMITE</a:t>
            </a:r>
          </a:p>
          <a:p>
            <a:r>
              <a:rPr lang="es-ES" dirty="0" smtClean="0"/>
              <a:t>DJ Y PAGO</a:t>
            </a:r>
          </a:p>
          <a:p>
            <a:r>
              <a:rPr lang="es-ES" dirty="0" smtClean="0"/>
              <a:t>IMPUESTO</a:t>
            </a:r>
          </a:p>
          <a:p>
            <a:r>
              <a:rPr lang="es-ES" dirty="0" smtClean="0"/>
              <a:t>ESPECIAL</a:t>
            </a:r>
          </a:p>
          <a:p>
            <a:r>
              <a:rPr lang="es-ES" dirty="0" smtClean="0"/>
              <a:t>2º ETAPA</a:t>
            </a:r>
            <a:endParaRPr lang="es-AR" dirty="0"/>
          </a:p>
        </p:txBody>
      </p:sp>
      <p:cxnSp>
        <p:nvCxnSpPr>
          <p:cNvPr id="69" name="Conector recto 68"/>
          <p:cNvCxnSpPr/>
          <p:nvPr/>
        </p:nvCxnSpPr>
        <p:spPr>
          <a:xfrm flipH="1">
            <a:off x="7265736" y="1803759"/>
            <a:ext cx="1" cy="524436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0" name="CuadroTexto 69"/>
          <p:cNvSpPr txBox="1"/>
          <p:nvPr/>
        </p:nvSpPr>
        <p:spPr>
          <a:xfrm>
            <a:off x="6792692" y="1442479"/>
            <a:ext cx="848598" cy="276999"/>
          </a:xfrm>
          <a:prstGeom prst="rect">
            <a:avLst/>
          </a:prstGeom>
          <a:noFill/>
          <a:ln>
            <a:noFill/>
          </a:ln>
        </p:spPr>
        <p:txBody>
          <a:bodyPr wrap="square" lIns="0" rIns="0" rtlCol="0">
            <a:spAutoFit/>
          </a:bodyPr>
          <a:lstStyle>
            <a:defPPr>
              <a:defRPr lang="en-US"/>
            </a:defPPr>
            <a:lvl1pPr algn="ctr">
              <a:defRPr sz="1200" b="1">
                <a:latin typeface="Arial Narrow" panose="020B0606020202030204" pitchFamily="34" charset="0"/>
              </a:defRPr>
            </a:lvl1pPr>
          </a:lstStyle>
          <a:p>
            <a:r>
              <a:rPr lang="es-ES" dirty="0" smtClean="0"/>
              <a:t>30/11/2024</a:t>
            </a:r>
            <a:endParaRPr lang="es-AR" dirty="0"/>
          </a:p>
        </p:txBody>
      </p:sp>
      <p:sp>
        <p:nvSpPr>
          <p:cNvPr id="71" name="CuadroTexto 70"/>
          <p:cNvSpPr txBox="1"/>
          <p:nvPr/>
        </p:nvSpPr>
        <p:spPr>
          <a:xfrm>
            <a:off x="6897335" y="2426460"/>
            <a:ext cx="830063" cy="1107996"/>
          </a:xfrm>
          <a:prstGeom prst="rect">
            <a:avLst/>
          </a:prstGeom>
          <a:noFill/>
          <a:ln>
            <a:noFill/>
          </a:ln>
        </p:spPr>
        <p:txBody>
          <a:bodyPr wrap="square" lIns="0" rIns="0" rtlCol="0">
            <a:spAutoFit/>
          </a:bodyPr>
          <a:lstStyle>
            <a:defPPr>
              <a:defRPr lang="en-US"/>
            </a:defPPr>
            <a:lvl1pPr algn="ctr">
              <a:defRPr sz="1100" b="1">
                <a:latin typeface="Arial Narrow" panose="020B0606020202030204" pitchFamily="34" charset="0"/>
              </a:defRPr>
            </a:lvl1pPr>
          </a:lstStyle>
          <a:p>
            <a:r>
              <a:rPr lang="es-ES" dirty="0" smtClean="0"/>
              <a:t>FECHA</a:t>
            </a:r>
          </a:p>
          <a:p>
            <a:r>
              <a:rPr lang="es-ES" dirty="0" smtClean="0"/>
              <a:t>LÍMITE</a:t>
            </a:r>
          </a:p>
          <a:p>
            <a:r>
              <a:rPr lang="es-ES" dirty="0" smtClean="0"/>
              <a:t>DJ Y PAGO</a:t>
            </a:r>
          </a:p>
          <a:p>
            <a:r>
              <a:rPr lang="es-ES" dirty="0" smtClean="0"/>
              <a:t>IMPUESTO</a:t>
            </a:r>
          </a:p>
          <a:p>
            <a:r>
              <a:rPr lang="es-ES" dirty="0" smtClean="0"/>
              <a:t>ESPECIAL</a:t>
            </a:r>
          </a:p>
          <a:p>
            <a:r>
              <a:rPr lang="es-ES" dirty="0" smtClean="0"/>
              <a:t>1º ETAPA</a:t>
            </a:r>
            <a:endParaRPr lang="es-AR" dirty="0"/>
          </a:p>
        </p:txBody>
      </p:sp>
      <p:cxnSp>
        <p:nvCxnSpPr>
          <p:cNvPr id="72" name="Conector recto 71"/>
          <p:cNvCxnSpPr/>
          <p:nvPr/>
        </p:nvCxnSpPr>
        <p:spPr>
          <a:xfrm flipH="1">
            <a:off x="8232769" y="1785243"/>
            <a:ext cx="1" cy="524436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3" name="CuadroTexto 72"/>
          <p:cNvSpPr txBox="1"/>
          <p:nvPr/>
        </p:nvSpPr>
        <p:spPr>
          <a:xfrm>
            <a:off x="7840517" y="1430798"/>
            <a:ext cx="848598" cy="276999"/>
          </a:xfrm>
          <a:prstGeom prst="rect">
            <a:avLst/>
          </a:prstGeom>
          <a:noFill/>
          <a:ln>
            <a:noFill/>
          </a:ln>
        </p:spPr>
        <p:txBody>
          <a:bodyPr wrap="square" lIns="0" rIns="0" rtlCol="0">
            <a:spAutoFit/>
          </a:bodyPr>
          <a:lstStyle>
            <a:defPPr>
              <a:defRPr lang="en-US"/>
            </a:defPPr>
            <a:lvl1pPr algn="ctr">
              <a:defRPr sz="1200" b="1">
                <a:latin typeface="Arial Narrow" panose="020B0606020202030204" pitchFamily="34" charset="0"/>
              </a:defRPr>
            </a:lvl1pPr>
          </a:lstStyle>
          <a:p>
            <a:r>
              <a:rPr lang="es-ES" dirty="0" smtClean="0"/>
              <a:t>31/12/2024</a:t>
            </a:r>
            <a:endParaRPr lang="es-AR" dirty="0"/>
          </a:p>
        </p:txBody>
      </p:sp>
      <p:sp>
        <p:nvSpPr>
          <p:cNvPr id="74" name="CuadroTexto 73"/>
          <p:cNvSpPr txBox="1"/>
          <p:nvPr/>
        </p:nvSpPr>
        <p:spPr>
          <a:xfrm>
            <a:off x="7849784" y="2447916"/>
            <a:ext cx="830063" cy="938719"/>
          </a:xfrm>
          <a:prstGeom prst="rect">
            <a:avLst/>
          </a:prstGeom>
          <a:noFill/>
          <a:ln>
            <a:noFill/>
          </a:ln>
        </p:spPr>
        <p:txBody>
          <a:bodyPr wrap="square" lIns="0" rIns="0" rtlCol="0">
            <a:spAutoFit/>
          </a:bodyPr>
          <a:lstStyle>
            <a:defPPr>
              <a:defRPr lang="en-US"/>
            </a:defPPr>
            <a:lvl1pPr algn="ctr">
              <a:defRPr sz="1100" b="1">
                <a:latin typeface="Arial Narrow" panose="020B0606020202030204" pitchFamily="34" charset="0"/>
              </a:defRPr>
            </a:lvl1pPr>
          </a:lstStyle>
          <a:p>
            <a:r>
              <a:rPr lang="es-ES" dirty="0" smtClean="0"/>
              <a:t>FINALIZA</a:t>
            </a:r>
          </a:p>
          <a:p>
            <a:r>
              <a:rPr lang="es-ES" dirty="0" smtClean="0"/>
              <a:t>2º ETAPA</a:t>
            </a:r>
          </a:p>
          <a:p>
            <a:r>
              <a:rPr lang="es-ES" dirty="0" smtClean="0"/>
              <a:t>ADHESIÓN</a:t>
            </a:r>
          </a:p>
          <a:p>
            <a:r>
              <a:rPr lang="es-AR" dirty="0" smtClean="0"/>
              <a:t>Y PAGO</a:t>
            </a:r>
          </a:p>
          <a:p>
            <a:r>
              <a:rPr lang="es-AR" dirty="0" smtClean="0"/>
              <a:t>ADELANTADO</a:t>
            </a:r>
            <a:endParaRPr lang="es-AR" dirty="0"/>
          </a:p>
        </p:txBody>
      </p:sp>
      <p:cxnSp>
        <p:nvCxnSpPr>
          <p:cNvPr id="75" name="Conector recto 74"/>
          <p:cNvCxnSpPr/>
          <p:nvPr/>
        </p:nvCxnSpPr>
        <p:spPr>
          <a:xfrm flipH="1">
            <a:off x="9184641" y="1803759"/>
            <a:ext cx="1" cy="524436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6" name="CuadroTexto 75"/>
          <p:cNvSpPr txBox="1"/>
          <p:nvPr/>
        </p:nvSpPr>
        <p:spPr>
          <a:xfrm>
            <a:off x="8836864" y="1421067"/>
            <a:ext cx="562663" cy="276999"/>
          </a:xfrm>
          <a:prstGeom prst="rect">
            <a:avLst/>
          </a:prstGeom>
          <a:noFill/>
          <a:ln>
            <a:noFill/>
          </a:ln>
        </p:spPr>
        <p:txBody>
          <a:bodyPr wrap="square" lIns="0" rIns="0" rtlCol="0">
            <a:spAutoFit/>
          </a:bodyPr>
          <a:lstStyle>
            <a:defPPr>
              <a:defRPr lang="en-US"/>
            </a:defPPr>
            <a:lvl1pPr algn="ctr">
              <a:defRPr sz="1200" b="1">
                <a:latin typeface="Arial Narrow" panose="020B0606020202030204" pitchFamily="34" charset="0"/>
              </a:defRPr>
            </a:lvl1pPr>
          </a:lstStyle>
          <a:p>
            <a:r>
              <a:rPr lang="es-ES" dirty="0" smtClean="0"/>
              <a:t>1/1/2025</a:t>
            </a:r>
            <a:endParaRPr lang="es-AR" dirty="0"/>
          </a:p>
        </p:txBody>
      </p:sp>
      <p:sp>
        <p:nvSpPr>
          <p:cNvPr id="77" name="CuadroTexto 76"/>
          <p:cNvSpPr txBox="1"/>
          <p:nvPr/>
        </p:nvSpPr>
        <p:spPr>
          <a:xfrm>
            <a:off x="8769609" y="2449228"/>
            <a:ext cx="830063" cy="938719"/>
          </a:xfrm>
          <a:prstGeom prst="rect">
            <a:avLst/>
          </a:prstGeom>
          <a:noFill/>
          <a:ln>
            <a:noFill/>
          </a:ln>
        </p:spPr>
        <p:txBody>
          <a:bodyPr wrap="square" lIns="0" rIns="0" rtlCol="0">
            <a:spAutoFit/>
          </a:bodyPr>
          <a:lstStyle>
            <a:defPPr>
              <a:defRPr lang="en-US"/>
            </a:defPPr>
            <a:lvl1pPr algn="ctr">
              <a:defRPr sz="1100" b="1">
                <a:latin typeface="Arial Narrow" panose="020B0606020202030204" pitchFamily="34" charset="0"/>
              </a:defRPr>
            </a:lvl1pPr>
          </a:lstStyle>
          <a:p>
            <a:r>
              <a:rPr lang="es-ES" dirty="0" smtClean="0"/>
              <a:t>COMIENZA</a:t>
            </a:r>
          </a:p>
          <a:p>
            <a:r>
              <a:rPr lang="es-ES" dirty="0" smtClean="0"/>
              <a:t>3º ETAPA</a:t>
            </a:r>
          </a:p>
          <a:p>
            <a:r>
              <a:rPr lang="es-ES" dirty="0" smtClean="0"/>
              <a:t>ADHESIÓN</a:t>
            </a:r>
          </a:p>
          <a:p>
            <a:r>
              <a:rPr lang="es-ES" dirty="0" smtClean="0"/>
              <a:t>Y PAGO</a:t>
            </a:r>
          </a:p>
          <a:p>
            <a:r>
              <a:rPr lang="es-ES" dirty="0" smtClean="0"/>
              <a:t>ADELANTADO</a:t>
            </a:r>
            <a:endParaRPr lang="es-AR" dirty="0"/>
          </a:p>
        </p:txBody>
      </p:sp>
      <p:sp>
        <p:nvSpPr>
          <p:cNvPr id="78" name="CuadroTexto 77"/>
          <p:cNvSpPr txBox="1"/>
          <p:nvPr/>
        </p:nvSpPr>
        <p:spPr>
          <a:xfrm>
            <a:off x="10645861" y="1415434"/>
            <a:ext cx="614733" cy="276999"/>
          </a:xfrm>
          <a:prstGeom prst="rect">
            <a:avLst/>
          </a:prstGeom>
          <a:noFill/>
          <a:ln>
            <a:noFill/>
          </a:ln>
        </p:spPr>
        <p:txBody>
          <a:bodyPr wrap="square" lIns="0" rIns="0" rtlCol="0">
            <a:spAutoFit/>
          </a:bodyPr>
          <a:lstStyle>
            <a:defPPr>
              <a:defRPr lang="en-US"/>
            </a:defPPr>
            <a:lvl1pPr algn="ctr">
              <a:defRPr sz="1200" b="1">
                <a:latin typeface="Arial Narrow" panose="020B0606020202030204" pitchFamily="34" charset="0"/>
              </a:defRPr>
            </a:lvl1pPr>
          </a:lstStyle>
          <a:p>
            <a:r>
              <a:rPr lang="es-ES" dirty="0" smtClean="0"/>
              <a:t>31/3/2025</a:t>
            </a:r>
            <a:endParaRPr lang="es-AR" dirty="0"/>
          </a:p>
        </p:txBody>
      </p:sp>
      <p:sp>
        <p:nvSpPr>
          <p:cNvPr id="79" name="CuadroTexto 78"/>
          <p:cNvSpPr txBox="1"/>
          <p:nvPr/>
        </p:nvSpPr>
        <p:spPr>
          <a:xfrm>
            <a:off x="10478709" y="2450806"/>
            <a:ext cx="830063" cy="938719"/>
          </a:xfrm>
          <a:prstGeom prst="rect">
            <a:avLst/>
          </a:prstGeom>
          <a:noFill/>
          <a:ln>
            <a:noFill/>
          </a:ln>
        </p:spPr>
        <p:txBody>
          <a:bodyPr wrap="square" lIns="0" rIns="0" rtlCol="0">
            <a:spAutoFit/>
          </a:bodyPr>
          <a:lstStyle>
            <a:defPPr>
              <a:defRPr lang="en-US"/>
            </a:defPPr>
            <a:lvl1pPr algn="ctr">
              <a:defRPr sz="1100" b="1">
                <a:latin typeface="Arial Narrow" panose="020B0606020202030204" pitchFamily="34" charset="0"/>
              </a:defRPr>
            </a:lvl1pPr>
          </a:lstStyle>
          <a:p>
            <a:r>
              <a:rPr lang="es-ES" dirty="0" smtClean="0"/>
              <a:t>FINALIZA</a:t>
            </a:r>
          </a:p>
          <a:p>
            <a:r>
              <a:rPr lang="es-ES" dirty="0" smtClean="0"/>
              <a:t>3º ETAPA</a:t>
            </a:r>
          </a:p>
          <a:p>
            <a:r>
              <a:rPr lang="es-ES" dirty="0" smtClean="0"/>
              <a:t>ADHESIÓN</a:t>
            </a:r>
          </a:p>
          <a:p>
            <a:r>
              <a:rPr lang="es-AR" dirty="0" smtClean="0"/>
              <a:t>Y PAGO</a:t>
            </a:r>
          </a:p>
          <a:p>
            <a:r>
              <a:rPr lang="es-AR" dirty="0" smtClean="0"/>
              <a:t>ADELANTADO</a:t>
            </a:r>
            <a:endParaRPr lang="es-AR" dirty="0"/>
          </a:p>
        </p:txBody>
      </p:sp>
      <p:sp>
        <p:nvSpPr>
          <p:cNvPr id="81" name="CuadroTexto 80"/>
          <p:cNvSpPr txBox="1"/>
          <p:nvPr/>
        </p:nvSpPr>
        <p:spPr>
          <a:xfrm>
            <a:off x="11273058" y="2384891"/>
            <a:ext cx="830063" cy="1107996"/>
          </a:xfrm>
          <a:prstGeom prst="rect">
            <a:avLst/>
          </a:prstGeom>
          <a:noFill/>
          <a:ln>
            <a:noFill/>
          </a:ln>
        </p:spPr>
        <p:txBody>
          <a:bodyPr wrap="square" lIns="0" rIns="0" rtlCol="0">
            <a:spAutoFit/>
          </a:bodyPr>
          <a:lstStyle>
            <a:defPPr>
              <a:defRPr lang="en-US"/>
            </a:defPPr>
            <a:lvl1pPr algn="ctr">
              <a:defRPr sz="1100" b="1">
                <a:latin typeface="Arial Narrow" panose="020B0606020202030204" pitchFamily="34" charset="0"/>
              </a:defRPr>
            </a:lvl1pPr>
          </a:lstStyle>
          <a:p>
            <a:r>
              <a:rPr lang="es-ES" dirty="0" smtClean="0"/>
              <a:t>FECHA</a:t>
            </a:r>
          </a:p>
          <a:p>
            <a:r>
              <a:rPr lang="es-ES" dirty="0" smtClean="0"/>
              <a:t>LÍMITE</a:t>
            </a:r>
          </a:p>
          <a:p>
            <a:r>
              <a:rPr lang="es-ES" dirty="0" smtClean="0"/>
              <a:t>DJ Y PAGO</a:t>
            </a:r>
          </a:p>
          <a:p>
            <a:r>
              <a:rPr lang="es-ES" dirty="0" smtClean="0"/>
              <a:t>IMPUESTO</a:t>
            </a:r>
          </a:p>
          <a:p>
            <a:r>
              <a:rPr lang="es-ES" dirty="0" smtClean="0"/>
              <a:t>ESPECIAL</a:t>
            </a:r>
          </a:p>
          <a:p>
            <a:r>
              <a:rPr lang="es-ES" dirty="0" smtClean="0"/>
              <a:t>3º ETAPA</a:t>
            </a:r>
            <a:endParaRPr lang="es-AR" dirty="0"/>
          </a:p>
        </p:txBody>
      </p:sp>
      <p:sp>
        <p:nvSpPr>
          <p:cNvPr id="82" name="CuadroTexto 81"/>
          <p:cNvSpPr txBox="1"/>
          <p:nvPr/>
        </p:nvSpPr>
        <p:spPr>
          <a:xfrm>
            <a:off x="11380722" y="1395556"/>
            <a:ext cx="614733" cy="276999"/>
          </a:xfrm>
          <a:prstGeom prst="rect">
            <a:avLst/>
          </a:prstGeom>
          <a:noFill/>
          <a:ln>
            <a:noFill/>
          </a:ln>
        </p:spPr>
        <p:txBody>
          <a:bodyPr wrap="square" lIns="0" rIns="0" rtlCol="0">
            <a:spAutoFit/>
          </a:bodyPr>
          <a:lstStyle>
            <a:defPPr>
              <a:defRPr lang="en-US"/>
            </a:defPPr>
            <a:lvl1pPr algn="ctr">
              <a:defRPr sz="1200" b="1">
                <a:latin typeface="Arial Narrow" panose="020B0606020202030204" pitchFamily="34" charset="0"/>
              </a:defRPr>
            </a:lvl1pPr>
          </a:lstStyle>
          <a:p>
            <a:r>
              <a:rPr lang="es-ES" dirty="0" smtClean="0"/>
              <a:t>30/4/2025</a:t>
            </a:r>
            <a:endParaRPr lang="es-AR" dirty="0"/>
          </a:p>
        </p:txBody>
      </p:sp>
      <p:cxnSp>
        <p:nvCxnSpPr>
          <p:cNvPr id="83" name="Conector recto 82"/>
          <p:cNvCxnSpPr/>
          <p:nvPr/>
        </p:nvCxnSpPr>
        <p:spPr>
          <a:xfrm flipH="1">
            <a:off x="11670735" y="1803759"/>
            <a:ext cx="1" cy="524436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8" name="Rectángulo 87"/>
          <p:cNvSpPr/>
          <p:nvPr/>
        </p:nvSpPr>
        <p:spPr>
          <a:xfrm>
            <a:off x="673511" y="1912983"/>
            <a:ext cx="314741" cy="2735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ES" sz="2400" baseline="30000" dirty="0" smtClean="0">
                <a:solidFill>
                  <a:schemeClr val="tx1"/>
                </a:solidFill>
              </a:rPr>
              <a:t>…</a:t>
            </a:r>
            <a:endParaRPr lang="es-ES" sz="2400" baseline="30000" dirty="0">
              <a:solidFill>
                <a:schemeClr val="tx1"/>
              </a:solidFill>
            </a:endParaRPr>
          </a:p>
        </p:txBody>
      </p:sp>
      <p:cxnSp>
        <p:nvCxnSpPr>
          <p:cNvPr id="92" name="Conector recto 91"/>
          <p:cNvCxnSpPr>
            <a:endCxn id="88" idx="1"/>
          </p:cNvCxnSpPr>
          <p:nvPr/>
        </p:nvCxnSpPr>
        <p:spPr>
          <a:xfrm>
            <a:off x="386468" y="2047461"/>
            <a:ext cx="287043" cy="2306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498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6811" y="159026"/>
            <a:ext cx="11590204" cy="470083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E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PAGO ADELANTADO OBLIGATORIO (RG 6, 7 y 8) 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26811" y="602629"/>
            <a:ext cx="11757737" cy="5883636"/>
          </a:xfrm>
        </p:spPr>
        <p:txBody>
          <a:bodyPr>
            <a:noAutofit/>
          </a:bodyPr>
          <a:lstStyle/>
          <a:p>
            <a:pPr marL="268288" indent="-2682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s-ES" sz="1800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FORMA, </a:t>
            </a:r>
            <a:r>
              <a:rPr lang="es-ES" sz="1800" u="sng" dirty="0">
                <a:solidFill>
                  <a:schemeClr val="tx1"/>
                </a:solidFill>
                <a:latin typeface="Arial Narrow" panose="020B0606020202030204" pitchFamily="34" charset="0"/>
              </a:rPr>
              <a:t>PLAZO Y CONDICIONES</a:t>
            </a:r>
            <a:endParaRPr lang="es-ES" sz="1800" u="sng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700" dirty="0">
                <a:solidFill>
                  <a:schemeClr val="tx1"/>
                </a:solidFill>
                <a:latin typeface="Arial Narrow" panose="020B0606020202030204" pitchFamily="34" charset="0"/>
              </a:rPr>
              <a:t>PAGO ADELANTADO OBLIGATORIO CON LA MANIFESTACIÓN DE ADHESIÓN </a:t>
            </a:r>
            <a:r>
              <a:rPr lang="es-ES" sz="17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EQUIVALENTE, </a:t>
            </a:r>
            <a:r>
              <a:rPr lang="es-ES" sz="1700" dirty="0">
                <a:solidFill>
                  <a:schemeClr val="tx1"/>
                </a:solidFill>
                <a:latin typeface="Arial Narrow" panose="020B0606020202030204" pitchFamily="34" charset="0"/>
              </a:rPr>
              <a:t>COMO MÍNIMO AL 75% DEL IMPUESTO ESPECIAL DENTRO DE LA FECHA FIJADA PARA CADA ETAPA</a:t>
            </a:r>
            <a:endParaRPr lang="es-ES" sz="17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268288" indent="-2682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s-ES" sz="1800" u="sng" dirty="0">
                <a:solidFill>
                  <a:schemeClr val="tx1"/>
                </a:solidFill>
                <a:latin typeface="Arial Narrow" panose="020B0606020202030204" pitchFamily="34" charset="0"/>
              </a:rPr>
              <a:t>ADHESIÓN EN DIFERENTES ETAPAS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7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MECANISMO </a:t>
            </a:r>
            <a:r>
              <a:rPr lang="es-ES" sz="1700" dirty="0">
                <a:solidFill>
                  <a:schemeClr val="tx1"/>
                </a:solidFill>
                <a:latin typeface="Arial Narrow" panose="020B0606020202030204" pitchFamily="34" charset="0"/>
              </a:rPr>
              <a:t>GENERAL </a:t>
            </a:r>
            <a:r>
              <a:rPr lang="es-ES" sz="17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(DR, 17)</a:t>
            </a:r>
          </a:p>
          <a:p>
            <a:pPr marL="268288" indent="-2682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s-ES" sz="1800" u="sng" dirty="0">
                <a:solidFill>
                  <a:schemeClr val="tx1"/>
                </a:solidFill>
                <a:latin typeface="Arial Narrow" panose="020B0606020202030204" pitchFamily="34" charset="0"/>
              </a:rPr>
              <a:t>REGULARIZACIÓN DE HASTA </a:t>
            </a:r>
            <a:r>
              <a:rPr lang="es-ES" sz="1800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U$D 100.000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700" dirty="0">
                <a:solidFill>
                  <a:schemeClr val="tx1"/>
                </a:solidFill>
                <a:latin typeface="Arial Narrow" panose="020B0606020202030204" pitchFamily="34" charset="0"/>
              </a:rPr>
              <a:t>NO SE DEBE INGRESAR EL PAGO </a:t>
            </a:r>
            <a:r>
              <a:rPr lang="es-ES" sz="17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ADELANTADO</a:t>
            </a:r>
          </a:p>
          <a:p>
            <a:pPr marL="268288" lvl="1" indent="-22225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s-ES" sz="1800" u="sng" dirty="0">
                <a:solidFill>
                  <a:schemeClr val="tx1"/>
                </a:solidFill>
                <a:latin typeface="Arial Narrow" panose="020B0606020202030204" pitchFamily="34" charset="0"/>
              </a:rPr>
              <a:t>BIENES REGULARIZADOS POR EL CONTRIBUYENTE Y SU FAMILIA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7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SE DEBERÁ </a:t>
            </a:r>
            <a:r>
              <a:rPr lang="es-ES" sz="1700" dirty="0">
                <a:solidFill>
                  <a:schemeClr val="tx1"/>
                </a:solidFill>
                <a:latin typeface="Arial Narrow" panose="020B0606020202030204" pitchFamily="34" charset="0"/>
              </a:rPr>
              <a:t>CONSIDERAR EL PRORRATEO DE LA FRANQUICIA DE </a:t>
            </a:r>
            <a:r>
              <a:rPr lang="es-ES" sz="17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U$D 100.000</a:t>
            </a:r>
          </a:p>
          <a:p>
            <a:pPr marL="228600"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s-ES" sz="1800" u="sng" dirty="0">
                <a:solidFill>
                  <a:schemeClr val="tx1"/>
                </a:solidFill>
                <a:latin typeface="Arial Narrow" panose="020B0606020202030204" pitchFamily="34" charset="0"/>
              </a:rPr>
              <a:t>FORMA DE INGRESO DEL PAGO ADELANTADO EN U$D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7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TRANSFERENCIA </a:t>
            </a:r>
            <a:r>
              <a:rPr lang="es-ES" sz="1700" dirty="0">
                <a:solidFill>
                  <a:schemeClr val="tx1"/>
                </a:solidFill>
                <a:latin typeface="Arial Narrow" panose="020B0606020202030204" pitchFamily="34" charset="0"/>
              </a:rPr>
              <a:t>ELECTRÓNICA DE FONDOS A TRAVÉS DE INTERNET </a:t>
            </a:r>
            <a:r>
              <a:rPr lang="es-ES" sz="17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(RG 1778)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7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VOLANTE </a:t>
            </a:r>
            <a:r>
              <a:rPr lang="es-ES" sz="1700" dirty="0">
                <a:solidFill>
                  <a:schemeClr val="tx1"/>
                </a:solidFill>
                <a:latin typeface="Arial Narrow" panose="020B0606020202030204" pitchFamily="34" charset="0"/>
              </a:rPr>
              <a:t>ELECTRÓNICO DE PAGO </a:t>
            </a:r>
            <a:r>
              <a:rPr lang="es-ES" sz="17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(VEP) F 3323 </a:t>
            </a:r>
            <a:r>
              <a:rPr lang="es-ES" sz="1700" dirty="0">
                <a:solidFill>
                  <a:schemeClr val="tx1"/>
                </a:solidFill>
                <a:latin typeface="Arial Narrow" panose="020B0606020202030204" pitchFamily="34" charset="0"/>
              </a:rPr>
              <a:t>CÓDIGOS IMPUESTOS </a:t>
            </a:r>
            <a:r>
              <a:rPr lang="es-ES" sz="17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1009, CONCEPTO 027, </a:t>
            </a:r>
            <a:r>
              <a:rPr lang="es-ES" sz="1700" dirty="0">
                <a:solidFill>
                  <a:schemeClr val="tx1"/>
                </a:solidFill>
                <a:latin typeface="Arial Narrow" panose="020B0606020202030204" pitchFamily="34" charset="0"/>
              </a:rPr>
              <a:t>SUBCONCEPTO </a:t>
            </a:r>
            <a:r>
              <a:rPr lang="es-ES" sz="17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027</a:t>
            </a:r>
          </a:p>
          <a:p>
            <a:pPr marL="228600"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s-ES" sz="1800" u="sng" dirty="0">
                <a:solidFill>
                  <a:schemeClr val="tx1"/>
                </a:solidFill>
                <a:latin typeface="Arial Narrow" panose="020B0606020202030204" pitchFamily="34" charset="0"/>
              </a:rPr>
              <a:t>INGRESO EN PESOS MONEDA NACIONAL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700" dirty="0">
                <a:solidFill>
                  <a:schemeClr val="tx1"/>
                </a:solidFill>
                <a:latin typeface="Arial Narrow" panose="020B0606020202030204" pitchFamily="34" charset="0"/>
              </a:rPr>
              <a:t>VEP F 3326 CÓDIGOS IMPUESTO 1010, CONCEPTO 027, SUBCONCEPTO 027</a:t>
            </a:r>
          </a:p>
          <a:p>
            <a:pPr marL="228600"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s-ES" sz="1800" u="sng" dirty="0">
                <a:solidFill>
                  <a:schemeClr val="tx1"/>
                </a:solidFill>
                <a:latin typeface="Arial Narrow" panose="020B0606020202030204" pitchFamily="34" charset="0"/>
              </a:rPr>
              <a:t>FALTA DE INGRESO DEL PAGO ADELANTADO DENTRO DE LAS FECHAS RESPECTIVAS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700" dirty="0">
                <a:solidFill>
                  <a:schemeClr val="tx1"/>
                </a:solidFill>
                <a:latin typeface="Arial Narrow" panose="020B0606020202030204" pitchFamily="34" charset="0"/>
              </a:rPr>
              <a:t>CAUSARÁ EL DECAIMIENTO AUTOMÁTICO DE LA MANIFESTACIÓN DE ADHESIÓN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700" dirty="0">
                <a:solidFill>
                  <a:schemeClr val="tx1"/>
                </a:solidFill>
                <a:latin typeface="Arial Narrow" panose="020B0606020202030204" pitchFamily="34" charset="0"/>
              </a:rPr>
              <a:t>SE EXCLUYE AL CONTRIBUYENTE DE TODOS LOS BENEFICIOS 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6232-254C-48E1-B6A2-E4886E0C1E60}" type="slidenum">
              <a:rPr lang="es-ES" smtClean="0"/>
              <a:t>19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540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4981" y="99392"/>
            <a:ext cx="11671853" cy="416750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E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DECLARACIÓN JURADA (ART 22, 23, 25, 26, 30, 46 y 47)</a:t>
            </a:r>
            <a:endParaRPr lang="es-AR" sz="2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74981" y="616225"/>
            <a:ext cx="11582402" cy="5743475"/>
          </a:xfrm>
        </p:spPr>
        <p:txBody>
          <a:bodyPr anchor="t">
            <a:noAutofit/>
          </a:bodyPr>
          <a:lstStyle/>
          <a:p>
            <a:pPr marL="179388" indent="-1793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s-ES" sz="1400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PRESENTACIÓN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EN FECHA POSTERIOR A LA MANIFESTACIÓN DE ADHESIÓN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DETERMINACIÓN DEL IMPUESTO ESPECIAL</a:t>
            </a:r>
          </a:p>
          <a:p>
            <a:pPr marL="179388" indent="-1793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s-ES" sz="1400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PLAZOS</a:t>
            </a:r>
            <a:endParaRPr lang="es-ES" sz="1400" u="sng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SEGÚN ETAPAS DE REGULARIZACIÓN</a:t>
            </a:r>
          </a:p>
          <a:p>
            <a:pPr marL="179388" indent="-1793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s-ES" sz="1400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ACREDITACIÓN DOCUMENTACIÓN Y/O CONSTANCIAS QUE ACREDITEN TITULARIDAD Y VALUACIÓN DE BIENES</a:t>
            </a: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s-ES" sz="1800" baseline="30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(1) (2)</a:t>
            </a:r>
            <a:endParaRPr lang="es-ES" sz="1800" u="sng" baseline="300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VER ANEXO RG 5536</a:t>
            </a:r>
          </a:p>
          <a:p>
            <a:pPr marL="179388" indent="-1793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s-ES" sz="1400" u="sng" dirty="0">
                <a:solidFill>
                  <a:schemeClr val="tx1"/>
                </a:solidFill>
                <a:latin typeface="Arial Narrow" panose="020B0606020202030204" pitchFamily="34" charset="0"/>
              </a:rPr>
              <a:t>MECANISMO DE REGULARIZACIÓN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SE DEBERÁN IDENTIFICAR LOS BIENES RESPECTO DE LOS CUALES SE SOLICITA LA APLICACIÓN DEL RÉGIMEN</a:t>
            </a:r>
          </a:p>
          <a:p>
            <a:pPr marL="179388" lvl="1" indent="-1793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s-ES" sz="1400" u="sng" dirty="0">
                <a:solidFill>
                  <a:schemeClr val="tx1"/>
                </a:solidFill>
                <a:latin typeface="Arial Narrow" panose="020B0606020202030204" pitchFamily="34" charset="0"/>
              </a:rPr>
              <a:t>DETERMINACIÓN DEL IMPUESTO 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SE DEBERÁ DETERMINAR AL MOMENTO DE PRESENTAR LA DJ.</a:t>
            </a:r>
          </a:p>
          <a:p>
            <a:pPr marL="179388" indent="-1793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s-ES" sz="1400" u="sng" dirty="0">
                <a:solidFill>
                  <a:schemeClr val="tx1"/>
                </a:solidFill>
                <a:latin typeface="Arial Narrow" panose="020B0606020202030204" pitchFamily="34" charset="0"/>
              </a:rPr>
              <a:t>PAGO DEL IMPUESTO ESPECIAL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PLAZOS POR ETAPAS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SE DESCUENTA EL PAGO ANTICIPADO</a:t>
            </a:r>
          </a:p>
          <a:p>
            <a:pPr marL="179388" indent="-1793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s-ES" sz="1400" u="sng" dirty="0">
                <a:solidFill>
                  <a:schemeClr val="tx1"/>
                </a:solidFill>
                <a:latin typeface="Arial Narrow" panose="020B0606020202030204" pitchFamily="34" charset="0"/>
              </a:rPr>
              <a:t>FALTA DE PAGO EN TÉRMINO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PRIVA AL CONTRIBUYENTE DE TODO EFECTO JURÍDICO A LA ADHESIÓN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EXCLUSIÓN DE PLENO DERECHO</a:t>
            </a:r>
            <a:endParaRPr lang="es-AR" sz="12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20</a:t>
            </a:fld>
            <a:endParaRPr lang="en-US" dirty="0"/>
          </a:p>
        </p:txBody>
      </p:sp>
      <p:sp>
        <p:nvSpPr>
          <p:cNvPr id="6" name="CuadroTexto 5"/>
          <p:cNvSpPr txBox="1"/>
          <p:nvPr/>
        </p:nvSpPr>
        <p:spPr>
          <a:xfrm>
            <a:off x="274981" y="5419373"/>
            <a:ext cx="118095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es-ES" sz="1200" dirty="0" smtClean="0">
                <a:latin typeface="Arial Narrow" panose="020B0606020202030204" pitchFamily="34" charset="0"/>
              </a:rPr>
              <a:t>LAS CONSTANCIAS Y/O LA DOCUMENTACIÓN NECESARIA PARA LA ACREDITACIÓN DE LA TITULARIDAD Y/O VALOR DE LOS BIENES REGULARIZADOS DEBERAN ACOMPAÑARSE EN OPORTUNIDAD DE LA PRESENTACIÓN DE LA DJ EN LA FORMA QUE DETERMINE LA AFIP </a:t>
            </a:r>
          </a:p>
          <a:p>
            <a:pPr marL="342900" indent="-342900">
              <a:buAutoNum type="arabicParenBoth"/>
            </a:pPr>
            <a:r>
              <a:rPr lang="es-ES" sz="1200" dirty="0" smtClean="0">
                <a:latin typeface="Arial Narrow" panose="020B0606020202030204" pitchFamily="34" charset="0"/>
              </a:rPr>
              <a:t>LA OMISIÓN ES LA PRESENTACIÓN O SU PRESENTACIÓN EXTEMPORÁNEA, PARCIAL, INCOMPLETA, CON ERRORES O INCONSISTENCIAS, PODRÁ REGULARIZARSE POR EL CONTRIBUYENTE DENTRO DEL PLAZO PREVISTO EN LA INTIMACIÓN. EN CASO CONTRARIO QUEDARÁ EXCLUIDO DE PLENO DERECHO DEL RÉGIMEN (DR, 6)</a:t>
            </a:r>
            <a:endParaRPr lang="es-ES" sz="12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25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7483" y="80459"/>
            <a:ext cx="11659778" cy="456253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E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DECLARACIÓN JURADA DE REGULARIZACIÓN (RG, ART 9 a 11) 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7482" y="536712"/>
            <a:ext cx="11788987" cy="5846503"/>
          </a:xfrm>
        </p:spPr>
        <p:txBody>
          <a:bodyPr>
            <a:noAutofit/>
          </a:bodyPr>
          <a:lstStyle/>
          <a:p>
            <a:pPr marL="179388" indent="-179388" algn="just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es-ES" sz="1600" u="sng" dirty="0">
                <a:solidFill>
                  <a:schemeClr val="tx1"/>
                </a:solidFill>
                <a:latin typeface="Arial Narrow" panose="020B0606020202030204" pitchFamily="34" charset="0"/>
              </a:rPr>
              <a:t>ADHESIÓN FORMALIZADA Y PAGO ADELANTADO INGRESADO</a:t>
            </a:r>
            <a:endParaRPr lang="es-ES" sz="1600" u="sng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</a:pPr>
            <a:r>
              <a:rPr lang="es-E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IDENTIFICACIÓN DE BIENES ALCANZADOS </a:t>
            </a: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(POR </a:t>
            </a:r>
            <a:r>
              <a:rPr lang="es-E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CADA TIPO DE BIEN DECLARADO SE DEBERÁN </a:t>
            </a: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DETALLAR </a:t>
            </a:r>
            <a:r>
              <a:rPr lang="es-E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LOS DATOS SOLICITADOS POR EL </a:t>
            </a: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SISTEMA)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</a:pP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F 3321 (IMPLICA </a:t>
            </a:r>
            <a:r>
              <a:rPr lang="es-E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RECONOCIMIENTO DE EXISTENCIA Y </a:t>
            </a: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VALUACIÓN </a:t>
            </a:r>
            <a:r>
              <a:rPr lang="es-E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DE </a:t>
            </a: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BIENES)</a:t>
            </a:r>
          </a:p>
          <a:p>
            <a:pPr marL="914400" lvl="2" indent="-195263" algn="just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s-ES" sz="1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ETAPA                       DISPONIBLE</a:t>
            </a:r>
          </a:p>
          <a:p>
            <a:pPr marL="914400" lvl="2" indent="-195263" algn="just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s-ES" sz="1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   1                              7/10/2024</a:t>
            </a:r>
          </a:p>
          <a:p>
            <a:pPr marL="914400" lvl="2" indent="-195263" algn="just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s-ES" sz="1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   2                              2/1/2025</a:t>
            </a:r>
          </a:p>
          <a:p>
            <a:pPr marL="914400" lvl="2" indent="-195263" algn="just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s-ES" sz="1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   3                              1/4/2025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</a:pP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APORTAR </a:t>
            </a:r>
            <a:r>
              <a:rPr lang="es-E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INFORMACIÓN REQUERIDA EN EL CASO DE REGULARIZACIÓN DEL CONTRIBUYENTE Y SU </a:t>
            </a: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FAMILIA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</a:pP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LA </a:t>
            </a:r>
            <a:r>
              <a:rPr lang="es-E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PRESENTACIÓN DE LA DJ QUEDARÁ PERFECCIONADA CON EL INGRESO DEL SALDO DEL IMPUESTO ESPECIAL </a:t>
            </a: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(PENALIDAD </a:t>
            </a:r>
            <a:r>
              <a:rPr lang="es-E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SI EL PAGO ADELANTADO RESULTA INFERIOR AL 75% DEL IMPUESTO </a:t>
            </a: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ESPECIAL)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</a:pP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SI </a:t>
            </a:r>
            <a:r>
              <a:rPr lang="es-E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NO SE REQUIERE EL INGRESO DEL PAGO ADELANTADO Y DEL SALDO DEL IMPUESTO ESPECIAL SE DEBE PRESENTAR </a:t>
            </a: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F. 3321 (SE </a:t>
            </a:r>
            <a:r>
              <a:rPr lang="es-E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PODRÁ RECTIFICAR DENTRO DE UNA MISMA </a:t>
            </a: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ETAPA)</a:t>
            </a:r>
          </a:p>
          <a:p>
            <a:pPr marL="268288" lvl="1" indent="-222250" algn="just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es-ES" sz="1600" u="sng" dirty="0">
                <a:solidFill>
                  <a:schemeClr val="tx1"/>
                </a:solidFill>
                <a:latin typeface="Arial Narrow" panose="020B0606020202030204" pitchFamily="34" charset="0"/>
              </a:rPr>
              <a:t>ACREDITACIÓN DE LA </a:t>
            </a:r>
            <a:r>
              <a:rPr lang="es-ES" sz="1600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TITULARIDAD, POSESIÓN, </a:t>
            </a:r>
            <a:r>
              <a:rPr lang="es-ES" sz="1600" u="sng" dirty="0">
                <a:solidFill>
                  <a:schemeClr val="tx1"/>
                </a:solidFill>
                <a:latin typeface="Arial Narrow" panose="020B0606020202030204" pitchFamily="34" charset="0"/>
              </a:rPr>
              <a:t>TENENCIA </a:t>
            </a:r>
            <a:r>
              <a:rPr lang="es-ES" sz="1600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O GUARDA </a:t>
            </a:r>
            <a:r>
              <a:rPr lang="es-ES" sz="1600" u="sng" dirty="0">
                <a:solidFill>
                  <a:schemeClr val="tx1"/>
                </a:solidFill>
                <a:latin typeface="Arial Narrow" panose="020B0606020202030204" pitchFamily="34" charset="0"/>
              </a:rPr>
              <a:t>AL 31/12/2023 Y </a:t>
            </a:r>
            <a:r>
              <a:rPr lang="es-ES" sz="1600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VALUACIÓN </a:t>
            </a:r>
            <a:r>
              <a:rPr lang="es-ES" sz="1600" u="sng" dirty="0">
                <a:solidFill>
                  <a:schemeClr val="tx1"/>
                </a:solidFill>
                <a:latin typeface="Arial Narrow" panose="020B0606020202030204" pitchFamily="34" charset="0"/>
              </a:rPr>
              <a:t>DE BIENES REGULARIZADOS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</a:pPr>
            <a:r>
              <a:rPr lang="es-E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DEBERÁN APORTARSE </a:t>
            </a: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(JUNTO </a:t>
            </a:r>
            <a:r>
              <a:rPr lang="es-E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CON LA </a:t>
            </a: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DDJJ) </a:t>
            </a:r>
            <a:r>
              <a:rPr lang="es-E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LAS CONSTANCIAS FEHACIENTES </a:t>
            </a: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Y/O </a:t>
            </a:r>
            <a:r>
              <a:rPr lang="es-E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DOCUMENTACIÓN RESPALDATORIA </a:t>
            </a: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(PAUTAS </a:t>
            </a:r>
            <a:r>
              <a:rPr lang="es-E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MICROSITIO </a:t>
            </a: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“NUEVO </a:t>
            </a:r>
            <a:r>
              <a:rPr lang="es-E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PACTO FISCAL WEB </a:t>
            </a: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AFIP”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</a:pP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EN </a:t>
            </a:r>
            <a:r>
              <a:rPr lang="es-E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CASO DE </a:t>
            </a: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OMISIÓN, EXTEMPORANEIDAD, </a:t>
            </a:r>
            <a:r>
              <a:rPr lang="es-E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ERRORES O INCONSISTENCIAS PROVOCARÁ LA EXCLUSIÓN DEL RÉGIMEN </a:t>
            </a: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(SALVO </a:t>
            </a:r>
            <a:r>
              <a:rPr lang="es-E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QUE SE SUBSANEN DENTRO DEL PLAZO PREVISTO EN LA </a:t>
            </a: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INTIMACIÓN)</a:t>
            </a:r>
          </a:p>
          <a:p>
            <a:pPr marL="228600" lvl="1" algn="just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es-ES" sz="1600" u="sng" dirty="0">
                <a:solidFill>
                  <a:schemeClr val="tx1"/>
                </a:solidFill>
                <a:latin typeface="Arial Narrow" panose="020B0606020202030204" pitchFamily="34" charset="0"/>
              </a:rPr>
              <a:t>DEPÓSITOS EN PAÍSES DE ALTO RIESGO, LISTA NEGRA O GRIS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</a:pP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VER </a:t>
            </a:r>
            <a:r>
              <a:rPr lang="es-E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LISTAS </a:t>
            </a: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MICROSITIO </a:t>
            </a:r>
            <a:r>
              <a:rPr lang="es-E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NUEVO PACTO FISCAL 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6232-254C-48E1-B6A2-E4886E0C1E60}" type="slidenum">
              <a:rPr lang="es-ES" smtClean="0"/>
              <a:t>21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719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7054" y="159970"/>
            <a:ext cx="11540509" cy="486403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E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PORTAL RÉGIMEN DE REGULARIZACIÓN DE ACTIVOS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87053" y="748771"/>
            <a:ext cx="11540509" cy="5608614"/>
          </a:xfrm>
        </p:spPr>
        <p:txBody>
          <a:bodyPr anchor="t">
            <a:noAutofit/>
          </a:bodyPr>
          <a:lstStyle/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ES" sz="18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MANIFESTACIÓN ADHESIÓN ETAPA 1 PERÍODO HASTA 9/2024 DJ Y PAGO SALDO DE IMPUESTO 30/11/2024</a:t>
            </a:r>
          </a:p>
          <a:p>
            <a:pPr marL="536575" lvl="1" indent="-2682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tabLst>
                <a:tab pos="625475" algn="l"/>
              </a:tabLst>
            </a:pP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MANIFESTACIÓN ADHESIÓN</a:t>
            </a:r>
          </a:p>
          <a:p>
            <a:pPr marL="536575" lvl="1" indent="-2682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tabLst>
                <a:tab pos="625475" algn="l"/>
              </a:tabLst>
            </a:pP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PAGO ADELANTADO OBLIGATORIO</a:t>
            </a:r>
          </a:p>
          <a:p>
            <a:pPr marL="536575" lvl="1" indent="-2682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tabLst>
                <a:tab pos="625475" algn="l"/>
              </a:tabLst>
            </a:pP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PAGO IMPUESTO ESPECIAL Y PRESENTACIÓN AUTOMÁTICA DJ (HASTA 30/11/2024)</a:t>
            </a:r>
          </a:p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ES" sz="18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DATOS INICIALES</a:t>
            </a:r>
            <a:endParaRPr lang="es-ES" sz="18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536575" lvl="1" indent="-2682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tabLst>
                <a:tab pos="625475" algn="l"/>
              </a:tabLst>
            </a:pPr>
            <a:r>
              <a:rPr lang="es-E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PERÍODO FISCAL</a:t>
            </a:r>
          </a:p>
          <a:p>
            <a:pPr marL="536575" lvl="1" indent="-2682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tabLst>
                <a:tab pos="625475" algn="l"/>
              </a:tabLst>
            </a:pPr>
            <a:r>
              <a:rPr lang="es-E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ETAPA</a:t>
            </a:r>
          </a:p>
          <a:p>
            <a:pPr marL="536575" lvl="1" indent="-2682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tabLst>
                <a:tab pos="625475" algn="l"/>
              </a:tabLst>
            </a:pPr>
            <a:r>
              <a:rPr lang="es-E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SUJETOS EXCLUIDOS (ART 39, 40, 41)</a:t>
            </a:r>
          </a:p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ES" sz="18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REGULARIZACIÓN DINERO EN EFECTIVO DEPOSITADO O TRANSFERIDO A UNA CUENTA ESPECIAL</a:t>
            </a:r>
          </a:p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ES" sz="18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PAGO IMPUESTO ESPECIAL EN DÓLARES</a:t>
            </a:r>
            <a:endParaRPr lang="es-ES" sz="18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536575" lvl="1" indent="-2682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tabLst>
                <a:tab pos="625475" algn="l"/>
              </a:tabLst>
            </a:pPr>
            <a:r>
              <a:rPr lang="es-E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MONTO BIENES A REGULARIZAR (EXCEPTO EFECTIVO)</a:t>
            </a:r>
          </a:p>
          <a:p>
            <a:pPr marL="536575" lvl="1" indent="-2682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tabLst>
                <a:tab pos="625475" algn="l"/>
              </a:tabLst>
            </a:pPr>
            <a:r>
              <a:rPr lang="es-E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FAMILIA A CARGO (L, 28) QUE REGULARICE</a:t>
            </a:r>
          </a:p>
          <a:p>
            <a:pPr marL="536575" lvl="1" indent="-2682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tabLst>
                <a:tab pos="625475" algn="l"/>
              </a:tabLst>
            </a:pPr>
            <a:r>
              <a:rPr lang="es-E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IMPORTE FRANQUICIA</a:t>
            </a:r>
          </a:p>
          <a:p>
            <a:pPr marL="536575" lvl="1" indent="-2682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tabLst>
                <a:tab pos="625475" algn="l"/>
              </a:tabLst>
            </a:pPr>
            <a:r>
              <a:rPr lang="es-E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PAGO ADELANTADO</a:t>
            </a:r>
          </a:p>
          <a:p>
            <a:pPr marL="536575" lvl="1" indent="-2682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tabLst>
                <a:tab pos="625475" algn="l"/>
              </a:tabLst>
            </a:pPr>
            <a:r>
              <a:rPr lang="es-E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IMPUESTO ESPECIAL</a:t>
            </a:r>
          </a:p>
          <a:p>
            <a:pPr marL="536575" lvl="1" indent="-2682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tabLst>
                <a:tab pos="625475" algn="l"/>
              </a:tabLst>
            </a:pPr>
            <a:r>
              <a:rPr lang="es-E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SALDO A INGRESAR</a:t>
            </a:r>
          </a:p>
          <a:p>
            <a:pPr marL="355600" lvl="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ES" sz="1800" b="1" dirty="0">
                <a:solidFill>
                  <a:schemeClr val="tx1"/>
                </a:solidFill>
                <a:latin typeface="Arial Narrow" panose="020B0606020202030204" pitchFamily="34" charset="0"/>
              </a:rPr>
              <a:t>PAGO IMPUESTO ESPECIAL EN </a:t>
            </a:r>
            <a:r>
              <a:rPr lang="es-ES" sz="18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PESOS</a:t>
            </a:r>
            <a:endParaRPr lang="es-ES" sz="18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92C16232-254C-48E1-B6A2-E4886E0C1E60}" type="slidenum">
              <a:rPr lang="es-ES"/>
              <a:pPr/>
              <a:t>22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22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7544" y="139148"/>
            <a:ext cx="11560386" cy="646633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E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IMPUESTO ESPECIAL DE REGULARIZACIÓN (L, 28, 29 y 30  y DR, 14) </a:t>
            </a:r>
            <a:endParaRPr lang="es-AR" sz="2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9A89158-2801-440D-AC64-BB4085E9A46C}" type="slidenum">
              <a:rPr lang="es-AR"/>
              <a:pPr/>
              <a:t>23</a:t>
            </a:fld>
            <a:endParaRPr lang="es-AR"/>
          </a:p>
        </p:txBody>
      </p:sp>
      <p:sp>
        <p:nvSpPr>
          <p:cNvPr id="10" name="Rectángulo redondeado 9"/>
          <p:cNvSpPr/>
          <p:nvPr/>
        </p:nvSpPr>
        <p:spPr>
          <a:xfrm>
            <a:off x="207544" y="1023688"/>
            <a:ext cx="11560386" cy="364950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 defTabSz="914400">
              <a:spcAft>
                <a:spcPts val="1200"/>
              </a:spcAft>
            </a:pPr>
            <a:r>
              <a:rPr lang="es-ES" sz="22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CÁLCULO DEL IMPUESTO ESPECIAL DE REGULARIZACIÓN</a:t>
            </a:r>
            <a:r>
              <a:rPr lang="es-ES" sz="2200" b="1" dirty="0">
                <a:solidFill>
                  <a:prstClr val="black"/>
                </a:solidFill>
                <a:latin typeface="Arial Narrow" panose="020B0606020202030204" pitchFamily="34" charset="0"/>
              </a:rPr>
              <a:t> </a:t>
            </a:r>
            <a:endParaRPr lang="es-ES" sz="2200" b="1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177800" indent="-177800" algn="just" defTabSz="9144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200" b="1" dirty="0">
                <a:solidFill>
                  <a:prstClr val="black"/>
                </a:solidFill>
                <a:latin typeface="Arial Narrow" panose="020B0606020202030204" pitchFamily="34" charset="0"/>
              </a:rPr>
              <a:t>SOBRE EL VALOR TOTAL DE LOS </a:t>
            </a:r>
            <a:r>
              <a:rPr lang="es-ES" sz="2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BIENES </a:t>
            </a:r>
            <a:r>
              <a:rPr lang="es-ES" sz="2200" b="1" dirty="0">
                <a:solidFill>
                  <a:prstClr val="black"/>
                </a:solidFill>
                <a:latin typeface="Arial Narrow" panose="020B0606020202030204" pitchFamily="34" charset="0"/>
              </a:rPr>
              <a:t>SUSCEPTIBLES DE SER </a:t>
            </a:r>
            <a:r>
              <a:rPr lang="es-ES" sz="2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REGULARIZADOS</a:t>
            </a:r>
          </a:p>
          <a:p>
            <a:pPr marL="177800" indent="-177800" algn="just" defTabSz="9144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EXCEPTO</a:t>
            </a:r>
          </a:p>
          <a:p>
            <a:pPr marL="541338" lvl="1" indent="-269875" algn="just" defTabSz="914400">
              <a:spcAft>
                <a:spcPts val="1200"/>
              </a:spcAft>
              <a:buFont typeface="Arial Narrow" panose="020B0606020202030204" pitchFamily="34" charset="0"/>
              <a:buChar char="–"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DINERO </a:t>
            </a:r>
            <a:r>
              <a:rPr lang="es-ES" sz="2000" b="1" dirty="0">
                <a:solidFill>
                  <a:prstClr val="black"/>
                </a:solidFill>
                <a:latin typeface="Arial Narrow" panose="020B0606020202030204" pitchFamily="34" charset="0"/>
              </a:rPr>
              <a:t>EN EFECTIVO EN EL PAÍS O EN EL EXTERIOR DEPOSITADO </a:t>
            </a: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O TRANSFERIDO </a:t>
            </a:r>
            <a:r>
              <a:rPr lang="es-ES" sz="2000" b="1" dirty="0">
                <a:solidFill>
                  <a:prstClr val="black"/>
                </a:solidFill>
                <a:latin typeface="Arial Narrow" panose="020B0606020202030204" pitchFamily="34" charset="0"/>
              </a:rPr>
              <a:t>A CUENTA ESPECIAL DE REGULARIZACIÓN </a:t>
            </a: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(L, 31)</a:t>
            </a:r>
          </a:p>
          <a:p>
            <a:pPr marL="541338" lvl="1" indent="-269875" algn="just" defTabSz="914400">
              <a:spcAft>
                <a:spcPts val="1200"/>
              </a:spcAft>
              <a:buFont typeface="Arial Narrow" panose="020B0606020202030204" pitchFamily="34" charset="0"/>
              <a:buChar char="–"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DINERO </a:t>
            </a:r>
            <a:r>
              <a:rPr lang="es-ES" sz="2000" b="1" dirty="0">
                <a:solidFill>
                  <a:prstClr val="black"/>
                </a:solidFill>
                <a:latin typeface="Arial Narrow" panose="020B0606020202030204" pitchFamily="34" charset="0"/>
              </a:rPr>
              <a:t>DEPOSITADO EN CUENTAS BANCARIAS DEL EXTERIOR </a:t>
            </a: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(L, 32)</a:t>
            </a:r>
          </a:p>
          <a:p>
            <a:pPr marL="541338" lvl="1" indent="-269875" algn="just" defTabSz="914400">
              <a:spcAft>
                <a:spcPts val="1200"/>
              </a:spcAft>
              <a:buFont typeface="Arial Narrow" panose="020B0606020202030204" pitchFamily="34" charset="0"/>
              <a:buChar char="–"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TÍTULOS </a:t>
            </a:r>
            <a:r>
              <a:rPr lang="es-ES" sz="2000" b="1" dirty="0">
                <a:solidFill>
                  <a:prstClr val="black"/>
                </a:solidFill>
                <a:latin typeface="Arial Narrow" panose="020B0606020202030204" pitchFamily="34" charset="0"/>
              </a:rPr>
              <a:t>VALORES DEPOSITADOS EN ENTIDADES DEL EXTERIOR </a:t>
            </a: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(L, 33)</a:t>
            </a:r>
          </a:p>
          <a:p>
            <a:pPr marL="177800" indent="-177800" algn="just" defTabSz="9144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APLICANDO </a:t>
            </a:r>
            <a:r>
              <a:rPr lang="es-ES" sz="2200" b="1" dirty="0">
                <a:solidFill>
                  <a:prstClr val="black"/>
                </a:solidFill>
                <a:latin typeface="Arial Narrow" panose="020B0606020202030204" pitchFamily="34" charset="0"/>
              </a:rPr>
              <a:t>LA ESCALA RESPECTIVA </a:t>
            </a:r>
            <a:r>
              <a:rPr lang="es-ES" sz="2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(L, 28) </a:t>
            </a:r>
            <a:endParaRPr lang="es-ES" sz="22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207544" y="4917355"/>
            <a:ext cx="11560386" cy="110575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>
              <a:spcAft>
                <a:spcPts val="1200"/>
              </a:spcAft>
            </a:pPr>
            <a:r>
              <a:rPr lang="es-ES" sz="22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DETRACCIÓN DE LA FRANQUICIA</a:t>
            </a:r>
            <a:endParaRPr lang="es-ES" sz="2200" b="1" u="sng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342900" indent="-342900" algn="just" defTabSz="9144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200" b="1" dirty="0">
                <a:solidFill>
                  <a:prstClr val="black"/>
                </a:solidFill>
                <a:latin typeface="Arial Narrow" panose="020B0606020202030204" pitchFamily="34" charset="0"/>
              </a:rPr>
              <a:t>​ DEBERÁ RESTARSE LA FRANQUICIA DEL PRIMER TRAMO DE LA ESCALA </a:t>
            </a:r>
            <a:endParaRPr lang="es-ES" sz="2200" b="1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95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7299" y="100338"/>
            <a:ext cx="11669717" cy="645098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E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INGRESO DEL IMPUESTO ESPECIAL Y DEL PAGO ADELANTADO (DR, 16 y 17 )</a:t>
            </a:r>
            <a:endParaRPr lang="es-AR" sz="2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47298" y="745436"/>
            <a:ext cx="11669717" cy="5588085"/>
          </a:xfrm>
        </p:spPr>
        <p:txBody>
          <a:bodyPr anchor="t">
            <a:noAutofit/>
          </a:bodyPr>
          <a:lstStyle/>
          <a:p>
            <a:pPr marL="268288" indent="-268288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s-ES" sz="2000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INGRESO DEL IMPUESTO ESPECIAL</a:t>
            </a:r>
            <a:endParaRPr lang="es-ES" sz="2000" b="1" u="sng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536575" lvl="1" indent="-268288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 Narrow" panose="020B0606020202030204" pitchFamily="34" charset="0"/>
              <a:buChar char="–"/>
            </a:pPr>
            <a:r>
              <a:rPr lang="es-E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DEBE TOMARSE COMO PAGO A CUENTA EL PAGO ADELANTADO OBLIGATORIO INGRESADO EN </a:t>
            </a: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U$D (L, 30)</a:t>
            </a:r>
          </a:p>
          <a:p>
            <a:pPr marL="536575" lvl="1" indent="-268288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 Narrow" panose="020B0606020202030204" pitchFamily="34" charset="0"/>
              <a:buChar char="–"/>
            </a:pP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EL </a:t>
            </a:r>
            <a:r>
              <a:rPr lang="es-E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MISMO NO PUEDE SER INFERIOR AL 75% DEL IMPUESTO A DETERMINAR POR LA ETAPA DE </a:t>
            </a: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ADHESIÓN</a:t>
            </a:r>
          </a:p>
          <a:p>
            <a:pPr marL="536575" lvl="1" indent="-268288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 Narrow" panose="020B0606020202030204" pitchFamily="34" charset="0"/>
              <a:buChar char="–"/>
            </a:pP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LA VALUACIÓN </a:t>
            </a:r>
            <a:r>
              <a:rPr lang="es-E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DE ACTIVOS DEBE </a:t>
            </a: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SER, </a:t>
            </a:r>
            <a:r>
              <a:rPr lang="es-E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COMO </a:t>
            </a: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MÍNIMO, SUPERIOR </a:t>
            </a:r>
            <a:r>
              <a:rPr lang="es-E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A </a:t>
            </a: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U$D 100.000</a:t>
            </a:r>
          </a:p>
          <a:p>
            <a:pPr marL="268288" lvl="1" indent="-268288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Wingdings" panose="05000000000000000000" pitchFamily="2" charset="2"/>
              <a:buChar char="§"/>
            </a:pPr>
            <a:r>
              <a:rPr lang="es-ES" sz="2000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DETERMINACIÓN DEL PAGO ADELANTADO EN EL CASO DE QUE LA ADHESIÓN INVOLUCRE DIFERENTES ETAPAS</a:t>
            </a:r>
          </a:p>
          <a:p>
            <a:pPr marL="536575" lvl="1" indent="-268288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 Narrow" panose="020B0606020202030204" pitchFamily="34" charset="0"/>
              <a:buChar char="–"/>
            </a:pPr>
            <a:r>
              <a:rPr lang="es-ES" dirty="0">
                <a:solidFill>
                  <a:schemeClr val="tx1"/>
                </a:solidFill>
                <a:latin typeface="Arial Narrow" panose="020B0606020202030204" pitchFamily="34" charset="0"/>
              </a:rPr>
              <a:t>PARA DETERMINAR EL IMPORTE A CANCELAR DEL NUEVO PAGO ADELANTADO OBLIGATORIO</a:t>
            </a:r>
          </a:p>
          <a:p>
            <a:pPr marL="536575" lvl="1" indent="-268288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 Narrow" panose="020B0606020202030204" pitchFamily="34" charset="0"/>
              <a:buChar char="–"/>
            </a:pPr>
            <a:r>
              <a:rPr lang="es-ES" dirty="0">
                <a:solidFill>
                  <a:schemeClr val="tx1"/>
                </a:solidFill>
                <a:latin typeface="Arial Narrow" panose="020B0606020202030204" pitchFamily="34" charset="0"/>
              </a:rPr>
              <a:t>DEBERÁ RESTARSE DEL IMPORTE EQUIVALENTE AL 75% DEL IMPUESTO A DETERMINAR POR LA NUEVA ETAPA (EN LA QUE SE CONSIDERAN TODOS LOS BIENES REGULARIZADOS EN LAS DIFERENTES ETAPAS) EL MONTO TOTAL ABONADO EN LAS ETAPAS ANTERIORES (INCLUYENDO EL PAGO A CUENTA ADELANTADO DE ESAS ETAPAS ANTERIORES)</a:t>
            </a:r>
          </a:p>
          <a:p>
            <a:pPr marL="268288" lvl="1" indent="-268288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Wingdings" panose="05000000000000000000" pitchFamily="2" charset="2"/>
              <a:buChar char="§"/>
            </a:pPr>
            <a:r>
              <a:rPr lang="es-ES" sz="2000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DETERMINACIÓN DEL IMPUESTO ESPECIAL EN EL CASO DE QUE LA ADHESIÓN INVOLUCRE DIFERENTES ETAPAS</a:t>
            </a:r>
          </a:p>
          <a:p>
            <a:pPr marL="536575" lvl="1" indent="-268288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 Narrow" panose="020B0606020202030204" pitchFamily="34" charset="0"/>
              <a:buChar char="–"/>
            </a:pPr>
            <a:r>
              <a:rPr lang="es-ES" dirty="0">
                <a:solidFill>
                  <a:schemeClr val="tx1"/>
                </a:solidFill>
                <a:latin typeface="Arial Narrow" panose="020B0606020202030204" pitchFamily="34" charset="0"/>
              </a:rPr>
              <a:t>DEBERÁ CONSIDERARSE LA ALÍCUOTA CORRESPONDIENTE A LA ETAPA EN QUE SE EFECTÚA LA ADHESIÓN</a:t>
            </a:r>
          </a:p>
          <a:p>
            <a:pPr marL="536575" lvl="1" indent="-268288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 Narrow" panose="020B0606020202030204" pitchFamily="34" charset="0"/>
              <a:buChar char="–"/>
            </a:pPr>
            <a:r>
              <a:rPr lang="es-ES" dirty="0">
                <a:solidFill>
                  <a:schemeClr val="tx1"/>
                </a:solidFill>
                <a:latin typeface="Arial Narrow" panose="020B0606020202030204" pitchFamily="34" charset="0"/>
              </a:rPr>
              <a:t>NETO DEL PAGO ADELANTADO DE LA ÚLTIMA ETAPA Y DE TODOS LOS PAGOS QUE SE HUBIERAN EFECTUADO EN LAS ETAPAS ANTERIORES 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9A89158-2801-440D-AC64-BB4085E9A46C}" type="slidenum">
              <a:rPr lang="es-AR"/>
              <a:pPr/>
              <a:t>24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3721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7178" y="119270"/>
            <a:ext cx="11639900" cy="636694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ES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IMPUESTO ESPECIAL DE REGULARIZACIÓN (RG, ART 12 a 14)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7178" y="861760"/>
            <a:ext cx="11639900" cy="5290561"/>
          </a:xfrm>
        </p:spPr>
        <p:txBody>
          <a:bodyPr anchor="t">
            <a:noAutofit/>
          </a:bodyPr>
          <a:lstStyle/>
          <a:p>
            <a:pPr marL="268288" indent="-2682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s-ES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FORMAS</a:t>
            </a:r>
            <a:endParaRPr lang="es-ES" b="1" u="sng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SE </a:t>
            </a:r>
            <a:r>
              <a:rPr lang="es-E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CALCULA SOBRE EL VALOR TOTAL DE LOS </a:t>
            </a: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BIENES, </a:t>
            </a:r>
            <a:r>
              <a:rPr lang="es-E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EN EL PAÍS O </a:t>
            </a: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EXTERIOR, </a:t>
            </a:r>
            <a:r>
              <a:rPr lang="es-E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REGULARIZADOS POR MEDIO DEL </a:t>
            </a: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F. 3321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PARA </a:t>
            </a:r>
            <a:r>
              <a:rPr lang="es-E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DETERMINAR LA ALÍCUOTA SE CONSIDERARÁN LOS BIENES REGULARIZADOS EN LA MISMA ETAPA O EN UNA ETAPA </a:t>
            </a: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ANTERIOR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PRORRATEO </a:t>
            </a:r>
            <a:r>
              <a:rPr lang="es-E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DE LA FRANQUICIA DE </a:t>
            </a: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U$D 100.000 (GRUPO FAMILIAR)</a:t>
            </a:r>
          </a:p>
          <a:p>
            <a:pPr marL="268288" indent="-2682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s-ES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CANCELACIÓN DEL IMPUESTO ESPECIAL EN U$D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TRANSFERENCIA ELECTRÓNICA DE DATOS (RG 1778)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VEP F 3323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PAGO EN MONEDA NACIONAL VEP F 3326</a:t>
            </a:r>
          </a:p>
          <a:p>
            <a:pPr marL="268288" indent="-2682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s-ES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PAGO ADELANTADO INFERIOR AL 75% DEL IMPUESTO ESPECIAL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SE DEBERÁ INGRESAR EL SALDO PENDIENTE DE INGRESO INCREMENTADO EN UN 100% JUNTO AL REMANENTE DEL IMPUESTO DETERMINADO </a:t>
            </a: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(VEP) (TAL </a:t>
            </a:r>
            <a:r>
              <a:rPr lang="es-E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INCREMENTO NO PODRÁ SER CONSIDERADO COMO PAGO A </a:t>
            </a: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CUENTA)</a:t>
            </a:r>
          </a:p>
          <a:p>
            <a:pPr marL="268288" lvl="1" indent="-2682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s-ES" sz="2000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FALTA DE INGRESO DEL IMPUESTO ESPECIAL EN EL PLAZO INDICADO PARA LA ETAPA RESPECTIVA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DEJARÁ </a:t>
            </a:r>
            <a:r>
              <a:rPr lang="es-E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SIN EFECTO DE LA MANIFESTACIÓN DE </a:t>
            </a: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ADHESIÓN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EXCLUYE AL </a:t>
            </a:r>
            <a:r>
              <a:rPr lang="es-E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CONTRIBUYENTE DE PLENO DERECHO DE TODOS LOS BENEFICIOS LEGALES 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92C16232-254C-48E1-B6A2-E4886E0C1E60}" type="slidenum">
              <a:rPr lang="es-ES"/>
              <a:pPr/>
              <a:t>25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662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7177" y="99748"/>
            <a:ext cx="11580266" cy="665565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ES" sz="2200" b="1" dirty="0">
                <a:solidFill>
                  <a:schemeClr val="tx1"/>
                </a:solidFill>
                <a:latin typeface="Arial Narrow" panose="020B0606020202030204" pitchFamily="34" charset="0"/>
              </a:rPr>
              <a:t>INGRESO DEL IMPUESTO ESPECIAL Y DEL PAGO ADELANTADO EN MONEDA NACIONAL (L, 28 y DR, 15 )</a:t>
            </a:r>
            <a:endParaRPr lang="es-AR" sz="22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7177" y="881636"/>
            <a:ext cx="11580266" cy="5658311"/>
          </a:xfrm>
        </p:spPr>
        <p:txBody>
          <a:bodyPr anchor="t">
            <a:noAutofit/>
          </a:bodyPr>
          <a:lstStyle/>
          <a:p>
            <a:pPr marL="179388" indent="-1793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sz="1800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FACULTAD OTORGADA AL PEN PARA ESTABLECER EL INGRESO DEL IMPUESTO ESPECIAL EN PESOS </a:t>
            </a:r>
            <a:r>
              <a:rPr lang="es-ES" sz="1800" b="1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(L, 28 último párrafo)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–"/>
            </a:pPr>
            <a:r>
              <a:rPr lang="es-ES" dirty="0">
                <a:solidFill>
                  <a:schemeClr val="tx1"/>
                </a:solidFill>
                <a:latin typeface="Arial Narrow" panose="020B0606020202030204" pitchFamily="34" charset="0"/>
              </a:rPr>
              <a:t>BIENES UBICADOS EN EL </a:t>
            </a:r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PAÍS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–"/>
            </a:pPr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ALÍCUOTAS </a:t>
            </a:r>
            <a:r>
              <a:rPr lang="es-ES" dirty="0">
                <a:solidFill>
                  <a:schemeClr val="tx1"/>
                </a:solidFill>
                <a:latin typeface="Arial Narrow" panose="020B0606020202030204" pitchFamily="34" charset="0"/>
              </a:rPr>
              <a:t>5</a:t>
            </a:r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%, </a:t>
            </a:r>
            <a:r>
              <a:rPr lang="es-ES" dirty="0">
                <a:solidFill>
                  <a:schemeClr val="tx1"/>
                </a:solidFill>
                <a:latin typeface="Arial Narrow" panose="020B0606020202030204" pitchFamily="34" charset="0"/>
              </a:rPr>
              <a:t>10</a:t>
            </a:r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%, </a:t>
            </a:r>
            <a:r>
              <a:rPr lang="es-ES" dirty="0">
                <a:solidFill>
                  <a:schemeClr val="tx1"/>
                </a:solidFill>
                <a:latin typeface="Arial Narrow" panose="020B0606020202030204" pitchFamily="34" charset="0"/>
              </a:rPr>
              <a:t>15</a:t>
            </a:r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%, </a:t>
            </a:r>
            <a:r>
              <a:rPr lang="es-ES" dirty="0">
                <a:solidFill>
                  <a:schemeClr val="tx1"/>
                </a:solidFill>
                <a:latin typeface="Arial Narrow" panose="020B0606020202030204" pitchFamily="34" charset="0"/>
              </a:rPr>
              <a:t>SEGÚN LA </a:t>
            </a:r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ETAPA</a:t>
            </a:r>
          </a:p>
          <a:p>
            <a:pPr marL="179388" lvl="1" indent="-1793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</a:pPr>
            <a:r>
              <a:rPr lang="es-ES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INGRESO DEL IMPUESTO ESPECIAL Y DEL PAGO ADELANTADO EN PESOS (DR, 15)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–"/>
            </a:pPr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ÚNICAMENTE </a:t>
            </a:r>
            <a:r>
              <a:rPr lang="es-ES" dirty="0">
                <a:solidFill>
                  <a:schemeClr val="tx1"/>
                </a:solidFill>
                <a:latin typeface="Arial Narrow" panose="020B0606020202030204" pitchFamily="34" charset="0"/>
              </a:rPr>
              <a:t>RESPECTO DE CONTRIBUYENTES QUE </a:t>
            </a:r>
            <a:r>
              <a:rPr lang="es-ES" u="sng" dirty="0">
                <a:solidFill>
                  <a:schemeClr val="tx1"/>
                </a:solidFill>
                <a:latin typeface="Arial Narrow" panose="020B0606020202030204" pitchFamily="34" charset="0"/>
              </a:rPr>
              <a:t>CONCURRENTEMENTE</a:t>
            </a:r>
            <a:r>
              <a:rPr lang="es-ES" dirty="0">
                <a:solidFill>
                  <a:schemeClr val="tx1"/>
                </a:solidFill>
                <a:latin typeface="Arial Narrow" panose="020B0606020202030204" pitchFamily="34" charset="0"/>
              </a:rPr>
              <a:t> HUBIERAN </a:t>
            </a:r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EXTERIORIZADO </a:t>
            </a:r>
            <a:r>
              <a:rPr lang="es-ES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EXCLUSIVAMENTE</a:t>
            </a:r>
          </a:p>
          <a:p>
            <a:pPr marL="982663" lvl="2" indent="-26352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5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INMUEBLES (L, 24, 1, b)</a:t>
            </a:r>
          </a:p>
          <a:p>
            <a:pPr marL="982663" lvl="2" indent="-26352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5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ACCIONES, </a:t>
            </a:r>
            <a:r>
              <a:rPr lang="es-ES" sz="1500" dirty="0">
                <a:solidFill>
                  <a:schemeClr val="tx1"/>
                </a:solidFill>
                <a:latin typeface="Arial Narrow" panose="020B0606020202030204" pitchFamily="34" charset="0"/>
              </a:rPr>
              <a:t>PARTICIPACIONES EN SOCIEDADES Y </a:t>
            </a:r>
            <a:r>
              <a:rPr lang="es-ES" sz="15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SIMILARES (</a:t>
            </a:r>
            <a:r>
              <a:rPr lang="es-ES" sz="1500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Inc</a:t>
            </a:r>
            <a:r>
              <a:rPr lang="es-ES" sz="15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c)</a:t>
            </a:r>
          </a:p>
          <a:p>
            <a:pPr marL="982663" lvl="2" indent="-26352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5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TÍTULOS </a:t>
            </a:r>
            <a:r>
              <a:rPr lang="es-ES" sz="1500" dirty="0">
                <a:solidFill>
                  <a:schemeClr val="tx1"/>
                </a:solidFill>
                <a:latin typeface="Arial Narrow" panose="020B0606020202030204" pitchFamily="34" charset="0"/>
              </a:rPr>
              <a:t>VALORES </a:t>
            </a:r>
            <a:r>
              <a:rPr lang="es-ES" sz="15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(Inc. d)</a:t>
            </a:r>
          </a:p>
          <a:p>
            <a:pPr marL="982663" lvl="2" indent="-26352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5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CRÉDITOS </a:t>
            </a:r>
            <a:r>
              <a:rPr lang="es-ES" sz="1500" dirty="0">
                <a:solidFill>
                  <a:schemeClr val="tx1"/>
                </a:solidFill>
                <a:latin typeface="Arial Narrow" panose="020B0606020202030204" pitchFamily="34" charset="0"/>
              </a:rPr>
              <a:t>DE CUALQUIER TIPO O NATURALEZA </a:t>
            </a:r>
            <a:r>
              <a:rPr lang="es-ES" sz="15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(Inc. f)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–"/>
            </a:pPr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SIEMPRE </a:t>
            </a:r>
            <a:r>
              <a:rPr lang="es-ES" dirty="0">
                <a:solidFill>
                  <a:schemeClr val="tx1"/>
                </a:solidFill>
                <a:latin typeface="Arial Narrow" panose="020B0606020202030204" pitchFamily="34" charset="0"/>
              </a:rPr>
              <a:t>QUE DICHOS BIENES ESTÉN MEDIDOS O EXPRESADOS EN PESOS MONEDA </a:t>
            </a:r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NACIONAL</a:t>
            </a:r>
          </a:p>
          <a:p>
            <a:pPr marL="179388" lvl="1" indent="-1793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</a:pPr>
            <a:r>
              <a:rPr lang="es-ES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REGULARIZACIÓN EN MÁS DE UNA ETAPA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–"/>
            </a:pPr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DEBE </a:t>
            </a:r>
            <a:r>
              <a:rPr lang="es-ES" dirty="0">
                <a:solidFill>
                  <a:schemeClr val="tx1"/>
                </a:solidFill>
                <a:latin typeface="Arial Narrow" panose="020B0606020202030204" pitchFamily="34" charset="0"/>
              </a:rPr>
              <a:t>CONSIDERAR </a:t>
            </a:r>
            <a:r>
              <a:rPr lang="es-ES" u="sng" dirty="0">
                <a:solidFill>
                  <a:schemeClr val="tx1"/>
                </a:solidFill>
                <a:latin typeface="Arial Narrow" panose="020B0606020202030204" pitchFamily="34" charset="0"/>
              </a:rPr>
              <a:t>A TODOS LOS EFECTOS</a:t>
            </a:r>
            <a:r>
              <a:rPr lang="es-ES" dirty="0">
                <a:solidFill>
                  <a:schemeClr val="tx1"/>
                </a:solidFill>
                <a:latin typeface="Arial Narrow" panose="020B0606020202030204" pitchFamily="34" charset="0"/>
              </a:rPr>
              <a:t> LA ETAPA EN QUE REALIZÓ LA ÚLTIMA </a:t>
            </a:r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ADHESIÓN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–"/>
            </a:pPr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EL </a:t>
            </a:r>
            <a:r>
              <a:rPr lang="es-ES" dirty="0">
                <a:solidFill>
                  <a:schemeClr val="tx1"/>
                </a:solidFill>
                <a:latin typeface="Arial Narrow" panose="020B0606020202030204" pitchFamily="34" charset="0"/>
              </a:rPr>
              <a:t>IMPUESTO ESPECIAL Y EL PAGO ADELANTADO DEBERÁ DETERMINARSE CONFORME LA </a:t>
            </a:r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LEY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–"/>
            </a:pPr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CONSIDERANDO </a:t>
            </a:r>
            <a:r>
              <a:rPr lang="es-ES" dirty="0">
                <a:solidFill>
                  <a:schemeClr val="tx1"/>
                </a:solidFill>
                <a:latin typeface="Arial Narrow" panose="020B0606020202030204" pitchFamily="34" charset="0"/>
              </a:rPr>
              <a:t>COMO PAGO CUENTA LOS IMPORTES QUE </a:t>
            </a:r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SE HUBIEREN </a:t>
            </a:r>
            <a:r>
              <a:rPr lang="es-ES" dirty="0">
                <a:solidFill>
                  <a:schemeClr val="tx1"/>
                </a:solidFill>
                <a:latin typeface="Arial Narrow" panose="020B0606020202030204" pitchFamily="34" charset="0"/>
              </a:rPr>
              <a:t>INGRESADO EN LAS ETAPAS ANTERIORES EN MONEDA </a:t>
            </a:r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NACIONAL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9A89158-2801-440D-AC64-BB4085E9A46C}" type="slidenum">
              <a:rPr lang="es-AR"/>
              <a:pPr/>
              <a:t>26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1664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7055" y="179850"/>
            <a:ext cx="11659779" cy="833941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E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INGRESO DEL IMPUESTO ESPECIAL Y DEL PAGO ADELANTADO EN MONEDA NACIONAL (L, 28 y DR, 15 ) cont.</a:t>
            </a:r>
            <a:endParaRPr lang="es-AR" sz="2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87055" y="1159932"/>
            <a:ext cx="11540510" cy="4763789"/>
          </a:xfrm>
        </p:spPr>
        <p:txBody>
          <a:bodyPr anchor="t">
            <a:noAutofit/>
          </a:bodyPr>
          <a:lstStyle/>
          <a:p>
            <a:pPr marL="268288" lvl="1" indent="-223838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sz="2000" u="sng" dirty="0">
                <a:solidFill>
                  <a:schemeClr val="tx1"/>
                </a:solidFill>
                <a:latin typeface="Arial Narrow" panose="020B0606020202030204" pitchFamily="34" charset="0"/>
              </a:rPr>
              <a:t>DETERMINACIÓN DEL IMPUESTO ESPECIAL Y PAGO ADELANTADO EN MONEDA NACIONAL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–"/>
            </a:pPr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SE </a:t>
            </a:r>
            <a:r>
              <a:rPr lang="es-ES" dirty="0">
                <a:solidFill>
                  <a:schemeClr val="tx1"/>
                </a:solidFill>
                <a:latin typeface="Arial Narrow" panose="020B0606020202030204" pitchFamily="34" charset="0"/>
              </a:rPr>
              <a:t>CONVERTIRÁ A PESOS MONEDA </a:t>
            </a:r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NACIONAL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–"/>
            </a:pPr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CONSIDERANDO </a:t>
            </a:r>
            <a:r>
              <a:rPr lang="es-ES" dirty="0">
                <a:solidFill>
                  <a:schemeClr val="tx1"/>
                </a:solidFill>
                <a:latin typeface="Arial Narrow" panose="020B0606020202030204" pitchFamily="34" charset="0"/>
              </a:rPr>
              <a:t>EL </a:t>
            </a:r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U$D </a:t>
            </a:r>
            <a:r>
              <a:rPr lang="es-ES" dirty="0">
                <a:solidFill>
                  <a:schemeClr val="tx1"/>
                </a:solidFill>
                <a:latin typeface="Arial Narrow" panose="020B0606020202030204" pitchFamily="34" charset="0"/>
              </a:rPr>
              <a:t>AL TIPO DE CAMBIO COMPRADOR BNA DEL ÚLTIMO DÍA HÁBIL ANTERIOR A LA FECHA DE </a:t>
            </a:r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PAGO</a:t>
            </a:r>
          </a:p>
          <a:p>
            <a:pPr marL="268288" lvl="1" indent="-223838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sz="2000" u="sng" dirty="0">
                <a:solidFill>
                  <a:schemeClr val="tx1"/>
                </a:solidFill>
                <a:latin typeface="Arial Narrow" panose="020B0606020202030204" pitchFamily="34" charset="0"/>
              </a:rPr>
              <a:t>SITUACIÓN EN QUE EL CONTRIBUYENTE REGULARICE BIENES CON INGRESO EN PESOS Y LUEGO REGULARIZA OTROS BIENES QUE NO CUMPLIMENTAN TALES CONDICIONES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–"/>
            </a:pPr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DEBERÁ </a:t>
            </a:r>
            <a:r>
              <a:rPr lang="es-ES" dirty="0">
                <a:solidFill>
                  <a:schemeClr val="tx1"/>
                </a:solidFill>
                <a:latin typeface="Arial Narrow" panose="020B0606020202030204" pitchFamily="34" charset="0"/>
              </a:rPr>
              <a:t>DETERMINAR EL PAGO ADELANTADO Y EL IMPUESTO ESPECIAL SEGÚN LA </a:t>
            </a:r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LEY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–"/>
            </a:pPr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CONSIDERANDO </a:t>
            </a:r>
            <a:r>
              <a:rPr lang="es-ES" dirty="0">
                <a:solidFill>
                  <a:schemeClr val="tx1"/>
                </a:solidFill>
                <a:latin typeface="Arial Narrow" panose="020B0606020202030204" pitchFamily="34" charset="0"/>
              </a:rPr>
              <a:t>COMO PAGO A CUENTA LOS IMPORTES ABONADOS CONVERTIDOS A </a:t>
            </a:r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U$D AL </a:t>
            </a:r>
            <a:r>
              <a:rPr lang="es-ES" dirty="0">
                <a:solidFill>
                  <a:schemeClr val="tx1"/>
                </a:solidFill>
                <a:latin typeface="Arial Narrow" panose="020B0606020202030204" pitchFamily="34" charset="0"/>
              </a:rPr>
              <a:t>TIPO VENDEDOR BNA DEL ÚLTIMO DÍA HÁBIL ANTERIOR A LA FECHA DEL NUEVO PAGO ADELANTADO </a:t>
            </a:r>
            <a:endParaRPr lang="es-ES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9A89158-2801-440D-AC64-BB4085E9A46C}" type="slidenum">
              <a:rPr lang="es-AR"/>
              <a:pPr/>
              <a:t>27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6495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6751" y="238539"/>
            <a:ext cx="11540509" cy="576470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ES" sz="3200" b="1" dirty="0">
                <a:solidFill>
                  <a:schemeClr val="tx1"/>
                </a:solidFill>
                <a:latin typeface="Arial Narrow" panose="020B0606020202030204" pitchFamily="34" charset="0"/>
              </a:rPr>
              <a:t>BLANQUEO HASTA U$S 100.000</a:t>
            </a:r>
            <a:endParaRPr lang="es-AR" sz="32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36751" y="911456"/>
            <a:ext cx="11401362" cy="5101718"/>
          </a:xfrm>
        </p:spPr>
        <p:txBody>
          <a:bodyPr>
            <a:noAutofit/>
          </a:bodyPr>
          <a:lstStyle/>
          <a:p>
            <a:pPr marL="179388" indent="-17938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sz="2400" b="1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REGULARIZACIÓN BIENES EXCEPTO EFECTIVO EXISTENTES AL 31/12/2023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INMUEBLES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ACCIONES Y TÍTULOS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CRÉDITOS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CUENTAS BANCARIAS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CRIPTOACTIVOS</a:t>
            </a:r>
          </a:p>
          <a:p>
            <a:pPr marL="179388" indent="-17938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sz="2400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NO DEBERÁN INGRESAR EL IMPUESTO ESPECIAL (ART. 31)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NI LA RETENCIÓN DEL 5%</a:t>
            </a:r>
          </a:p>
          <a:p>
            <a:pPr marL="179388" indent="-17938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sz="2400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ADHESIÓN POR ETAPAS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1 HASTA EL 30/9/2024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2HASTA EL 31/12/2024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3 HASTA EL 31/3/2025</a:t>
            </a:r>
            <a:endParaRPr lang="es-AR" sz="20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endParaRPr lang="es-AR" sz="20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6D22F896-40B5-4ADD-8801-0D06FADFA095}" type="slidenum">
              <a:rPr lang="en-US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56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0679" y="174467"/>
            <a:ext cx="11365654" cy="695530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ES" sz="2800" b="1" dirty="0">
                <a:latin typeface="Arial Narrow" panose="020B0606020202030204" pitchFamily="34" charset="0"/>
              </a:rPr>
              <a:t>SUJETOS ALCANZADOS (ART 18, 19 y 24.4)</a:t>
            </a:r>
            <a:endParaRPr lang="es-AR" sz="2800" b="1" dirty="0">
              <a:latin typeface="Arial Narrow" panose="020B060602020203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9A89158-2801-440D-AC64-BB4085E9A46C}" type="slidenum">
              <a:rPr lang="es-AR"/>
              <a:pPr/>
              <a:t>2</a:t>
            </a:fld>
            <a:endParaRPr lang="es-AR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848595"/>
              </p:ext>
            </p:extLst>
          </p:nvPr>
        </p:nvGraphicFramePr>
        <p:xfrm>
          <a:off x="400760" y="981325"/>
          <a:ext cx="11325573" cy="284988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498650"/>
                <a:gridCol w="9826923"/>
              </a:tblGrid>
              <a:tr h="492818">
                <a:tc>
                  <a:txBody>
                    <a:bodyPr/>
                    <a:lstStyle/>
                    <a:p>
                      <a:pPr algn="ctr"/>
                      <a:r>
                        <a:rPr lang="es-ES" sz="15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SUJETOS</a:t>
                      </a:r>
                    </a:p>
                    <a:p>
                      <a:pPr algn="ctr"/>
                      <a:r>
                        <a:rPr lang="es-ES" sz="15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RESIDENTES (</a:t>
                      </a:r>
                      <a:r>
                        <a:rPr lang="es-ES" sz="1500" b="0" baseline="300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  <a:r>
                        <a:rPr lang="es-ES" sz="15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)</a:t>
                      </a:r>
                      <a:endParaRPr lang="es-AR" sz="15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q"/>
                      </a:pPr>
                      <a:r>
                        <a:rPr lang="es-ES" sz="1500" b="0" i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PERSONAS HUMANAS, SUCESIONES INDIVISAS Y SOCIEDADES (LIG, ART 53)</a:t>
                      </a:r>
                      <a:r>
                        <a:rPr lang="es-ES" sz="15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RESIDENTES EN EL PAÍS AL 31/12/2023 (INSCRIPTOS O NO)</a:t>
                      </a:r>
                      <a:endParaRPr lang="es-ES" sz="1500" b="0" i="0" kern="12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67100">
                <a:tc>
                  <a:txBody>
                    <a:bodyPr/>
                    <a:lstStyle/>
                    <a:p>
                      <a:pPr algn="ctr"/>
                      <a:r>
                        <a:rPr lang="es-ES" sz="15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SUJETOS NO </a:t>
                      </a:r>
                    </a:p>
                    <a:p>
                      <a:pPr algn="ctr"/>
                      <a:r>
                        <a:rPr lang="es-ES" sz="15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RESIDENTES (</a:t>
                      </a:r>
                      <a:r>
                        <a:rPr lang="es-ES" sz="1500" b="0" baseline="300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  <a:r>
                        <a:rPr lang="es-ES" sz="15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)</a:t>
                      </a:r>
                      <a:endParaRPr lang="es-AR" sz="15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spcAft>
                          <a:spcPts val="60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q"/>
                      </a:pPr>
                      <a:r>
                        <a:rPr lang="es-ES" sz="1500" b="0" i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PERSONAS HUMANAS</a:t>
                      </a:r>
                      <a:r>
                        <a:rPr lang="es-ES" sz="15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NO RESIDENTES QUE FUERON RESIDENTES ARGENTINOS</a:t>
                      </a:r>
                    </a:p>
                    <a:p>
                      <a:pPr marL="800100" lvl="1" indent="-342900" algn="l">
                        <a:spcAft>
                          <a:spcPts val="600"/>
                        </a:spcAft>
                        <a:buClr>
                          <a:srgbClr val="0070C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" sz="1500" b="0" i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RESIDENTES FISCALES EN EL PAÍS ANTES DEL 31/12/2023</a:t>
                      </a:r>
                      <a:r>
                        <a:rPr lang="es-ES" sz="15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(PÉRDIDA RESIDENCIA)</a:t>
                      </a:r>
                    </a:p>
                    <a:p>
                      <a:pPr marL="800100" lvl="1" indent="-342900" algn="l">
                        <a:spcAft>
                          <a:spcPts val="600"/>
                        </a:spcAft>
                        <a:buClr>
                          <a:srgbClr val="0070C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" sz="15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PODRÁN ADHERIR AL RÉGIMEN (IGUAL QUE LOS RESIDENTES)</a:t>
                      </a:r>
                    </a:p>
                    <a:p>
                      <a:pPr marL="800100" lvl="1" indent="-342900" algn="l">
                        <a:spcAft>
                          <a:spcPts val="600"/>
                        </a:spcAft>
                        <a:buClr>
                          <a:srgbClr val="0070C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" sz="15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DE EJERCERSE ESTA OPCIÓN, LOS SUJETOS VOLVERÁN A ADQUIRIR RESIDENCIA FISCAL EN EL PAÍS. A PARTIR DEL 1/1/2024 (</a:t>
                      </a:r>
                      <a:r>
                        <a:rPr lang="es-ES" sz="1500" b="0" i="0" kern="1200" baseline="30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</a:t>
                      </a:r>
                      <a:r>
                        <a:rPr lang="es-ES" sz="15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) (</a:t>
                      </a:r>
                      <a:r>
                        <a:rPr lang="es-ES" sz="1500" b="0" i="0" kern="1200" baseline="30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</a:t>
                      </a:r>
                      <a:r>
                        <a:rPr lang="es-ES" sz="15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8001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70C0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s-ES" sz="15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NO PUEDE TOMARSE EN CUENTA LOS INCREMENTOS PATRIMONIALES Y LOS BIENES ADQUIRIDOS EN EL EXTERIOR LUEGO DE LA PÉRDIDA DE LA RESIDENCIA</a:t>
                      </a:r>
                    </a:p>
                    <a:p>
                      <a:pPr marL="8001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70C0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s-ES" sz="15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NO TENDRÁN DERECHO A APLICAR BENEFICIOS (L, 35 d)</a:t>
                      </a:r>
                      <a:endParaRPr lang="es-AR" sz="1500" b="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1264150" y="3884799"/>
            <a:ext cx="9948333" cy="7464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500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ACTIVOS REGULARIZABLES</a:t>
            </a:r>
          </a:p>
          <a:p>
            <a:pPr algn="ctr"/>
            <a:r>
              <a:rPr lang="es-ES" sz="15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ACTIVOS QUE FUERAN DE SU PROPIEDAD O EN QUE SE ENCONTRAREN EN SU POSESIÓN, TENENCIA O GUARDA AL 31/12/2023, INCLUSIVE (FECHA DE RGULARIZACIÓN)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264150" y="4701389"/>
            <a:ext cx="9948333" cy="5411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500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SUJETOS NO RESIDENTES EN EL PAÍS</a:t>
            </a:r>
            <a:r>
              <a:rPr lang="es-ES" sz="15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:</a:t>
            </a:r>
          </a:p>
          <a:p>
            <a:pPr algn="ctr"/>
            <a:r>
              <a:rPr lang="es-ES" sz="15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NO PUEDEN ADHERIR AL RÉGIMEN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360680" y="5264724"/>
            <a:ext cx="11509587" cy="10837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1600" u="sng">
                <a:latin typeface="Arial Narrow" panose="020B060602020203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268288" indent="-268288" algn="l">
              <a:spcAft>
                <a:spcPts val="600"/>
              </a:spcAft>
              <a:buAutoNum type="arabicParenR"/>
            </a:pPr>
            <a:r>
              <a:rPr lang="es-ES" sz="1200" u="none" dirty="0" smtClean="0">
                <a:solidFill>
                  <a:schemeClr val="tx1"/>
                </a:solidFill>
              </a:rPr>
              <a:t>A </a:t>
            </a:r>
            <a:r>
              <a:rPr lang="es-ES" sz="1200" u="none" dirty="0">
                <a:solidFill>
                  <a:schemeClr val="tx1"/>
                </a:solidFill>
              </a:rPr>
              <a:t>LOS EFECTOS </a:t>
            </a:r>
            <a:r>
              <a:rPr lang="es-ES" sz="1200" u="none" dirty="0" smtClean="0">
                <a:solidFill>
                  <a:schemeClr val="tx1"/>
                </a:solidFill>
              </a:rPr>
              <a:t>DE DEFINIR LAS PAUTAS DE RESIDENCIA AL 31/12/2023 DEBERÁN CONSIDERARSE LAS NORMAS DE LA LEY DEL IMPUESTO A LAS GANANCIAS (DR, 3)</a:t>
            </a:r>
          </a:p>
          <a:p>
            <a:pPr marL="268288" indent="-268288" algn="l">
              <a:spcAft>
                <a:spcPts val="600"/>
              </a:spcAft>
              <a:buAutoNum type="arabicParenR"/>
            </a:pPr>
            <a:r>
              <a:rPr lang="es-ES" sz="1200" u="none" dirty="0" smtClean="0">
                <a:solidFill>
                  <a:schemeClr val="tx1"/>
                </a:solidFill>
              </a:rPr>
              <a:t>ADQUIRIRÁN NUEVAMENTE LA RESIDENCIA EN EL PAÍS A PARTIR DEL 1/1/2024 INCLUSIVE A LOS FINES DEL IG y DEL IBP DEBIENDO EN CASO DE CORRESPONDER DESIGNAR UN RESPONSABLE (DR, 4)</a:t>
            </a:r>
          </a:p>
          <a:p>
            <a:pPr marL="268288" indent="-268288" algn="l">
              <a:spcAft>
                <a:spcPts val="600"/>
              </a:spcAft>
              <a:buAutoNum type="arabicParenR"/>
            </a:pPr>
            <a:r>
              <a:rPr lang="es-ES" sz="1200" u="none" dirty="0" smtClean="0">
                <a:solidFill>
                  <a:schemeClr val="tx1"/>
                </a:solidFill>
              </a:rPr>
              <a:t>SÓLO PERDERAN LA RESIDENCIA CUANDO SE MANIFIESTE ALGUNA DE LAS CAUSALES DEL ART 117 LIG, LA QUE, INDEPENDIENTEMENTE DEL MOMENTO EN QUE SE ACREDITE, SURTIRÁ EFECTOS, A ESTOS FINES, NO ANTES DEL 1/1/2025 (DR, 4)</a:t>
            </a:r>
            <a:endParaRPr lang="es-ES" sz="1200" u="non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14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7359" y="189790"/>
            <a:ext cx="11717981" cy="863758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ES" sz="3200" b="1" dirty="0">
                <a:solidFill>
                  <a:schemeClr val="tx1"/>
                </a:solidFill>
                <a:latin typeface="Arial Narrow" panose="020B0606020202030204" pitchFamily="34" charset="0"/>
              </a:rPr>
              <a:t>BLANQUEO HASTA U$S 100.000</a:t>
            </a:r>
            <a:endParaRPr lang="es-AR" sz="32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66568" y="1239447"/>
            <a:ext cx="10058400" cy="4952632"/>
          </a:xfrm>
        </p:spPr>
        <p:txBody>
          <a:bodyPr>
            <a:noAutofit/>
          </a:bodyPr>
          <a:lstStyle/>
          <a:p>
            <a:pPr marL="268288" indent="-268288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800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DINERO EN EFECTIVO EN EL PAÍS</a:t>
            </a:r>
          </a:p>
          <a:p>
            <a:pPr marL="447675" lvl="1" indent="-182563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NO SE APLICA EL IMPUESTO ESPECIAL</a:t>
            </a:r>
          </a:p>
          <a:p>
            <a:pPr marL="447675" lvl="1" indent="-182563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NO SE APLICA LA RETENCIÓN DEL 5%</a:t>
            </a:r>
          </a:p>
          <a:p>
            <a:pPr marL="268288" indent="-268288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800" u="sng" dirty="0">
                <a:solidFill>
                  <a:schemeClr val="tx1"/>
                </a:solidFill>
                <a:latin typeface="Arial Narrow" panose="020B0606020202030204" pitchFamily="34" charset="0"/>
              </a:rPr>
              <a:t>REQUISITOS DE LA REGULARIZACIÓN</a:t>
            </a:r>
          </a:p>
          <a:p>
            <a:pPr marL="447675" lvl="1" indent="-182563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s-E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DEPÓSITO CUENTA ESPECIAL HASTA EL 30/9/2024</a:t>
            </a:r>
          </a:p>
          <a:p>
            <a:pPr marL="447675" lvl="1" indent="-182563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s-E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MANTENER LOS FONDOS DEPOSITADOS HASTA EL 30/9/2024</a:t>
            </a:r>
          </a:p>
          <a:p>
            <a:pPr marL="625475" lvl="2" indent="-1778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SALVO EXCEPCIONES ESPECÍFICAS</a:t>
            </a:r>
            <a:endParaRPr lang="es-AR" sz="24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endParaRPr lang="es-AR" sz="36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6D22F896-40B5-4ADD-8801-0D06FADFA095}" type="slidenum">
              <a:rPr lang="en-US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39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6885" y="108662"/>
            <a:ext cx="11560680" cy="611885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AR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DINERO EN EFECTIVO (MONEDA NACIONAL O EXTRANJERA) EN EL PAÍS (L, 31 y DR, 18)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6D22F896-40B5-4ADD-8801-0D06FADFA095}" type="slidenum">
              <a:rPr lang="en-US"/>
              <a:pPr/>
              <a:t>30</a:t>
            </a:fld>
            <a:endParaRPr lang="en-US" dirty="0"/>
          </a:p>
        </p:txBody>
      </p:sp>
      <p:sp>
        <p:nvSpPr>
          <p:cNvPr id="9" name="Rectángulo 8"/>
          <p:cNvSpPr/>
          <p:nvPr/>
        </p:nvSpPr>
        <p:spPr>
          <a:xfrm>
            <a:off x="2971800" y="894947"/>
            <a:ext cx="1942319" cy="744029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 smtClean="0">
                <a:latin typeface="Arial Narrow" panose="020B0606020202030204" pitchFamily="34" charset="0"/>
              </a:rPr>
              <a:t>DEPÓSITO  EN ENTIDAD FINANCIERA CUENTA ESPECIAL DE REGULARIZACIÓN</a:t>
            </a:r>
            <a:endParaRPr lang="es-AR" sz="1200" b="1" dirty="0">
              <a:latin typeface="Arial Narrow" panose="020B0606020202030204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5072993" y="2713382"/>
            <a:ext cx="1670264" cy="944217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300" b="1" dirty="0" smtClean="0">
                <a:latin typeface="Arial Narrow" panose="020B0606020202030204" pitchFamily="34" charset="0"/>
              </a:rPr>
              <a:t>TRANSFERENCIA </a:t>
            </a:r>
          </a:p>
          <a:p>
            <a:pPr algn="ctr"/>
            <a:r>
              <a:rPr lang="es-AR" sz="1300" b="1" dirty="0" smtClean="0">
                <a:latin typeface="Arial Narrow" panose="020B0606020202030204" pitchFamily="34" charset="0"/>
              </a:rPr>
              <a:t>PARA PAGAR IMPUESTO ESPECIAL</a:t>
            </a:r>
            <a:endParaRPr lang="es-AR" sz="1300" b="1" dirty="0">
              <a:latin typeface="Arial Narrow" panose="020B0606020202030204" pitchFamily="34" charset="0"/>
            </a:endParaRPr>
          </a:p>
        </p:txBody>
      </p:sp>
      <p:sp>
        <p:nvSpPr>
          <p:cNvPr id="22" name="Rectángulo 21"/>
          <p:cNvSpPr/>
          <p:nvPr/>
        </p:nvSpPr>
        <p:spPr>
          <a:xfrm>
            <a:off x="6340584" y="894947"/>
            <a:ext cx="2253719" cy="744029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400" b="1" dirty="0" smtClean="0">
                <a:latin typeface="Arial Narrow" panose="020B0606020202030204" pitchFamily="34" charset="0"/>
              </a:rPr>
              <a:t>DEBERÁ MANTENERSE HASTA EL 30/9/2024 SALVO DESTINOS ESPECÍFICOS</a:t>
            </a:r>
            <a:endParaRPr lang="es-AR" sz="1400" b="1" dirty="0">
              <a:latin typeface="Arial Narrow" panose="020B0606020202030204" pitchFamily="34" charset="0"/>
            </a:endParaRPr>
          </a:p>
        </p:txBody>
      </p:sp>
      <p:sp>
        <p:nvSpPr>
          <p:cNvPr id="23" name="Rectángulo 22"/>
          <p:cNvSpPr/>
          <p:nvPr/>
        </p:nvSpPr>
        <p:spPr>
          <a:xfrm>
            <a:off x="2971800" y="1817096"/>
            <a:ext cx="1942319" cy="744029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 smtClean="0">
                <a:latin typeface="Arial Narrow" panose="020B0606020202030204" pitchFamily="34" charset="0"/>
              </a:rPr>
              <a:t>SE DETERMINA POR RÉGIMEN ESPECIAL </a:t>
            </a:r>
          </a:p>
          <a:p>
            <a:pPr algn="ctr"/>
            <a:r>
              <a:rPr lang="es-AR" sz="1200" b="1" dirty="0" smtClean="0">
                <a:latin typeface="Arial Narrow" panose="020B0606020202030204" pitchFamily="34" charset="0"/>
              </a:rPr>
              <a:t>(ART 31) Y NO POR EL GENERAL (ART 28)</a:t>
            </a:r>
            <a:endParaRPr lang="es-AR" sz="1200" b="1" dirty="0">
              <a:latin typeface="Arial Narrow" panose="020B0606020202030204" pitchFamily="34" charset="0"/>
            </a:endParaRPr>
          </a:p>
        </p:txBody>
      </p:sp>
      <p:sp>
        <p:nvSpPr>
          <p:cNvPr id="24" name="Rectángulo 23"/>
          <p:cNvSpPr/>
          <p:nvPr/>
        </p:nvSpPr>
        <p:spPr>
          <a:xfrm>
            <a:off x="2967380" y="2790618"/>
            <a:ext cx="1942319" cy="744029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 smtClean="0">
                <a:latin typeface="Arial Narrow" panose="020B0606020202030204" pitchFamily="34" charset="0"/>
              </a:rPr>
              <a:t>INVERSIÓN EN INSTRUMENTOS FINANCIEROS ELEGIBLES</a:t>
            </a:r>
            <a:endParaRPr lang="es-AR" sz="1200" b="1" dirty="0">
              <a:latin typeface="Arial Narrow" panose="020B0606020202030204" pitchFamily="34" charset="0"/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2967380" y="5080238"/>
            <a:ext cx="1942319" cy="744029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400" b="1" dirty="0" smtClean="0">
                <a:latin typeface="Arial Narrow" panose="020B0606020202030204" pitchFamily="34" charset="0"/>
              </a:rPr>
              <a:t>SIN RETENCIÓN </a:t>
            </a:r>
            <a:endParaRPr lang="es-AR" sz="1400" b="1" dirty="0">
              <a:latin typeface="Arial Narrow" panose="020B0606020202030204" pitchFamily="34" charset="0"/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2967380" y="3848157"/>
            <a:ext cx="1942319" cy="744029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400" b="1" dirty="0" smtClean="0">
                <a:latin typeface="Arial Narrow" panose="020B0606020202030204" pitchFamily="34" charset="0"/>
              </a:rPr>
              <a:t>TITULARIDAD MANTENIDA HASTA EL 31/12/2025</a:t>
            </a:r>
            <a:endParaRPr lang="es-AR" sz="1400" b="1" dirty="0">
              <a:latin typeface="Arial Narrow" panose="020B0606020202030204" pitchFamily="34" charset="0"/>
            </a:endParaRPr>
          </a:p>
        </p:txBody>
      </p:sp>
      <p:sp>
        <p:nvSpPr>
          <p:cNvPr id="28" name="Rectángulo 27"/>
          <p:cNvSpPr/>
          <p:nvPr/>
        </p:nvSpPr>
        <p:spPr>
          <a:xfrm>
            <a:off x="308697" y="2790617"/>
            <a:ext cx="1942319" cy="744029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400" b="1" dirty="0" smtClean="0">
                <a:latin typeface="Arial Narrow" panose="020B0606020202030204" pitchFamily="34" charset="0"/>
              </a:rPr>
              <a:t>DEPÓSITO O TRANSFERENCIA A LA CUENTA ESPECIAL</a:t>
            </a:r>
            <a:endParaRPr lang="es-AR" sz="1400" b="1" dirty="0">
              <a:latin typeface="Arial Narrow" panose="020B0606020202030204" pitchFamily="34" charset="0"/>
            </a:endParaRPr>
          </a:p>
        </p:txBody>
      </p:sp>
      <p:sp>
        <p:nvSpPr>
          <p:cNvPr id="29" name="Rectángulo 28"/>
          <p:cNvSpPr/>
          <p:nvPr/>
        </p:nvSpPr>
        <p:spPr>
          <a:xfrm>
            <a:off x="10200099" y="2713381"/>
            <a:ext cx="1478100" cy="944217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300" b="1" dirty="0" smtClean="0">
                <a:latin typeface="Arial Narrow" panose="020B0606020202030204" pitchFamily="34" charset="0"/>
              </a:rPr>
              <a:t>TRANSFERENCIA DESDE EL 1/1/2026</a:t>
            </a:r>
            <a:endParaRPr lang="es-AR" sz="1300" b="1" dirty="0">
              <a:latin typeface="Arial Narrow" panose="020B0606020202030204" pitchFamily="34" charset="0"/>
            </a:endParaRPr>
          </a:p>
        </p:txBody>
      </p:sp>
      <p:sp>
        <p:nvSpPr>
          <p:cNvPr id="30" name="Rectángulo 29"/>
          <p:cNvSpPr/>
          <p:nvPr/>
        </p:nvSpPr>
        <p:spPr>
          <a:xfrm>
            <a:off x="8556805" y="2703443"/>
            <a:ext cx="1479906" cy="954156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300" b="1" dirty="0" smtClean="0">
                <a:latin typeface="Arial Narrow" panose="020B0606020202030204" pitchFamily="34" charset="0"/>
              </a:rPr>
              <a:t>TRANSFERENCIA ANTES DEL 31/12/2025</a:t>
            </a:r>
            <a:endParaRPr lang="es-AR" sz="1300" b="1" dirty="0">
              <a:latin typeface="Arial Narrow" panose="020B0606020202030204" pitchFamily="34" charset="0"/>
            </a:endParaRPr>
          </a:p>
        </p:txBody>
      </p:sp>
      <p:sp>
        <p:nvSpPr>
          <p:cNvPr id="31" name="Rectángulo 30"/>
          <p:cNvSpPr/>
          <p:nvPr/>
        </p:nvSpPr>
        <p:spPr>
          <a:xfrm>
            <a:off x="10307531" y="3839074"/>
            <a:ext cx="1271852" cy="672826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300" b="1" smtClean="0">
                <a:latin typeface="Arial Narrow" panose="020B0606020202030204" pitchFamily="34" charset="0"/>
              </a:rPr>
              <a:t>SIN RETENCIÓN </a:t>
            </a:r>
            <a:endParaRPr lang="es-AR" sz="1300" b="1" dirty="0">
              <a:latin typeface="Arial Narrow" panose="020B0606020202030204" pitchFamily="34" charset="0"/>
            </a:endParaRPr>
          </a:p>
        </p:txBody>
      </p:sp>
      <p:sp>
        <p:nvSpPr>
          <p:cNvPr id="32" name="Rectángulo 31"/>
          <p:cNvSpPr/>
          <p:nvPr/>
        </p:nvSpPr>
        <p:spPr>
          <a:xfrm>
            <a:off x="8704140" y="3829992"/>
            <a:ext cx="1199297" cy="690991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300" b="1" dirty="0" smtClean="0">
                <a:latin typeface="Arial Narrow" panose="020B0606020202030204" pitchFamily="34" charset="0"/>
              </a:rPr>
              <a:t>RETENCIÓN </a:t>
            </a:r>
          </a:p>
          <a:p>
            <a:pPr algn="ctr"/>
            <a:r>
              <a:rPr lang="es-AR" sz="1300" b="1" dirty="0" smtClean="0">
                <a:latin typeface="Arial Narrow" panose="020B0606020202030204" pitchFamily="34" charset="0"/>
              </a:rPr>
              <a:t>5% </a:t>
            </a:r>
            <a:endParaRPr lang="es-AR" sz="1300" b="1" dirty="0">
              <a:latin typeface="Arial Narrow" panose="020B0606020202030204" pitchFamily="34" charset="0"/>
            </a:endParaRPr>
          </a:p>
        </p:txBody>
      </p:sp>
      <p:sp>
        <p:nvSpPr>
          <p:cNvPr id="33" name="Rectángulo 32"/>
          <p:cNvSpPr/>
          <p:nvPr/>
        </p:nvSpPr>
        <p:spPr>
          <a:xfrm>
            <a:off x="5251257" y="3832916"/>
            <a:ext cx="1340729" cy="690991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300" b="1" dirty="0" smtClean="0">
                <a:latin typeface="Arial Narrow" panose="020B0606020202030204" pitchFamily="34" charset="0"/>
              </a:rPr>
              <a:t>SIN</a:t>
            </a:r>
          </a:p>
          <a:p>
            <a:pPr algn="ctr"/>
            <a:r>
              <a:rPr lang="es-AR" sz="1300" b="1" dirty="0" smtClean="0">
                <a:latin typeface="Arial Narrow" panose="020B0606020202030204" pitchFamily="34" charset="0"/>
              </a:rPr>
              <a:t>RETENCIÓN </a:t>
            </a:r>
            <a:endParaRPr lang="es-AR" sz="1300" b="1" dirty="0">
              <a:latin typeface="Arial Narrow" panose="020B0606020202030204" pitchFamily="34" charset="0"/>
            </a:endParaRPr>
          </a:p>
        </p:txBody>
      </p:sp>
      <p:sp>
        <p:nvSpPr>
          <p:cNvPr id="37" name="Rectángulo 36"/>
          <p:cNvSpPr/>
          <p:nvPr/>
        </p:nvSpPr>
        <p:spPr>
          <a:xfrm>
            <a:off x="308697" y="3899750"/>
            <a:ext cx="1942319" cy="690991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400" b="1" dirty="0" smtClean="0">
                <a:latin typeface="Arial Narrow" panose="020B0606020202030204" pitchFamily="34" charset="0"/>
              </a:rPr>
              <a:t>NO SE PAGA EL IMPUESTO ESPECIAL </a:t>
            </a:r>
            <a:endParaRPr lang="es-AR" sz="1400" b="1" dirty="0">
              <a:latin typeface="Arial Narrow" panose="020B0606020202030204" pitchFamily="34" charset="0"/>
            </a:endParaRPr>
          </a:p>
        </p:txBody>
      </p:sp>
      <p:sp>
        <p:nvSpPr>
          <p:cNvPr id="38" name="Rectángulo 37"/>
          <p:cNvSpPr/>
          <p:nvPr/>
        </p:nvSpPr>
        <p:spPr>
          <a:xfrm>
            <a:off x="308697" y="4955845"/>
            <a:ext cx="1942319" cy="1081624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 smtClean="0">
                <a:latin typeface="Arial Narrow" panose="020B0606020202030204" pitchFamily="34" charset="0"/>
              </a:rPr>
              <a:t>TAMPOCO MIENTRAS LOS FONDOS PERMANEZCAN DEPOSITADOS</a:t>
            </a:r>
          </a:p>
          <a:p>
            <a:pPr algn="ctr"/>
            <a:r>
              <a:rPr lang="es-ES" sz="1200" b="1" dirty="0" smtClean="0">
                <a:latin typeface="Arial Narrow" panose="020B0606020202030204" pitchFamily="34" charset="0"/>
              </a:rPr>
              <a:t>HASTA EL </a:t>
            </a:r>
          </a:p>
          <a:p>
            <a:pPr algn="ctr"/>
            <a:r>
              <a:rPr lang="es-ES" sz="1200" b="1" dirty="0" smtClean="0">
                <a:latin typeface="Arial Narrow" panose="020B0606020202030204" pitchFamily="34" charset="0"/>
              </a:rPr>
              <a:t>31/12/2025</a:t>
            </a:r>
            <a:endParaRPr lang="es-AR" sz="1200" b="1" dirty="0">
              <a:latin typeface="Arial Narrow" panose="020B0606020202030204" pitchFamily="34" charset="0"/>
            </a:endParaRPr>
          </a:p>
        </p:txBody>
      </p:sp>
      <p:cxnSp>
        <p:nvCxnSpPr>
          <p:cNvPr id="6" name="Conector recto de flecha 5"/>
          <p:cNvCxnSpPr>
            <a:stCxn id="9" idx="3"/>
            <a:endCxn id="22" idx="1"/>
          </p:cNvCxnSpPr>
          <p:nvPr/>
        </p:nvCxnSpPr>
        <p:spPr>
          <a:xfrm>
            <a:off x="4914119" y="1266962"/>
            <a:ext cx="1426465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>
            <a:stCxn id="9" idx="2"/>
            <a:endCxn id="23" idx="0"/>
          </p:cNvCxnSpPr>
          <p:nvPr/>
        </p:nvCxnSpPr>
        <p:spPr>
          <a:xfrm>
            <a:off x="3942960" y="1638976"/>
            <a:ext cx="0" cy="17812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/>
          <p:cNvCxnSpPr>
            <a:stCxn id="23" idx="2"/>
            <a:endCxn id="24" idx="0"/>
          </p:cNvCxnSpPr>
          <p:nvPr/>
        </p:nvCxnSpPr>
        <p:spPr>
          <a:xfrm flipH="1">
            <a:off x="3938540" y="2561125"/>
            <a:ext cx="4420" cy="229493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de flecha 39"/>
          <p:cNvCxnSpPr>
            <a:stCxn id="24" idx="2"/>
            <a:endCxn id="26" idx="0"/>
          </p:cNvCxnSpPr>
          <p:nvPr/>
        </p:nvCxnSpPr>
        <p:spPr>
          <a:xfrm>
            <a:off x="3938540" y="3534647"/>
            <a:ext cx="0" cy="31351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de flecha 44"/>
          <p:cNvCxnSpPr>
            <a:stCxn id="26" idx="2"/>
            <a:endCxn id="25" idx="0"/>
          </p:cNvCxnSpPr>
          <p:nvPr/>
        </p:nvCxnSpPr>
        <p:spPr>
          <a:xfrm>
            <a:off x="3938540" y="4592186"/>
            <a:ext cx="0" cy="488052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de flecha 46"/>
          <p:cNvCxnSpPr>
            <a:stCxn id="10" idx="2"/>
            <a:endCxn id="33" idx="0"/>
          </p:cNvCxnSpPr>
          <p:nvPr/>
        </p:nvCxnSpPr>
        <p:spPr>
          <a:xfrm>
            <a:off x="5908125" y="3657599"/>
            <a:ext cx="13497" cy="175317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de flecha 48"/>
          <p:cNvCxnSpPr>
            <a:stCxn id="30" idx="2"/>
            <a:endCxn id="32" idx="0"/>
          </p:cNvCxnSpPr>
          <p:nvPr/>
        </p:nvCxnSpPr>
        <p:spPr>
          <a:xfrm>
            <a:off x="9296758" y="3657599"/>
            <a:ext cx="7031" cy="172393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cto de flecha 50"/>
          <p:cNvCxnSpPr>
            <a:stCxn id="29" idx="2"/>
            <a:endCxn id="31" idx="0"/>
          </p:cNvCxnSpPr>
          <p:nvPr/>
        </p:nvCxnSpPr>
        <p:spPr>
          <a:xfrm>
            <a:off x="10939149" y="3657598"/>
            <a:ext cx="4308" cy="181476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de flecha 53"/>
          <p:cNvCxnSpPr>
            <a:stCxn id="28" idx="2"/>
            <a:endCxn id="37" idx="0"/>
          </p:cNvCxnSpPr>
          <p:nvPr/>
        </p:nvCxnSpPr>
        <p:spPr>
          <a:xfrm>
            <a:off x="1279857" y="3534646"/>
            <a:ext cx="0" cy="365104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cto de flecha 55"/>
          <p:cNvCxnSpPr>
            <a:stCxn id="37" idx="2"/>
            <a:endCxn id="38" idx="0"/>
          </p:cNvCxnSpPr>
          <p:nvPr/>
        </p:nvCxnSpPr>
        <p:spPr>
          <a:xfrm>
            <a:off x="1279857" y="4590741"/>
            <a:ext cx="0" cy="365104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/>
          <p:cNvCxnSpPr>
            <a:stCxn id="23" idx="1"/>
          </p:cNvCxnSpPr>
          <p:nvPr/>
        </p:nvCxnSpPr>
        <p:spPr>
          <a:xfrm flipH="1" flipV="1">
            <a:off x="1242138" y="2185393"/>
            <a:ext cx="1729662" cy="371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/>
          <p:cNvCxnSpPr/>
          <p:nvPr/>
        </p:nvCxnSpPr>
        <p:spPr>
          <a:xfrm>
            <a:off x="1242136" y="2196021"/>
            <a:ext cx="0" cy="594596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ángulo 43"/>
          <p:cNvSpPr/>
          <p:nvPr/>
        </p:nvSpPr>
        <p:spPr>
          <a:xfrm>
            <a:off x="308697" y="894947"/>
            <a:ext cx="1942319" cy="744029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400" b="1" dirty="0" smtClean="0">
                <a:latin typeface="Arial Narrow" panose="020B0606020202030204" pitchFamily="34" charset="0"/>
              </a:rPr>
              <a:t>ANTES DEL </a:t>
            </a:r>
          </a:p>
          <a:p>
            <a:pPr algn="ctr"/>
            <a:r>
              <a:rPr lang="es-AR" sz="1400" b="1" dirty="0" smtClean="0">
                <a:latin typeface="Arial Narrow" panose="020B0606020202030204" pitchFamily="34" charset="0"/>
              </a:rPr>
              <a:t>30/9/2024</a:t>
            </a:r>
            <a:endParaRPr lang="es-AR" sz="1400" b="1" dirty="0">
              <a:latin typeface="Arial Narrow" panose="020B0606020202030204" pitchFamily="34" charset="0"/>
            </a:endParaRPr>
          </a:p>
        </p:txBody>
      </p:sp>
      <p:cxnSp>
        <p:nvCxnSpPr>
          <p:cNvPr id="7" name="Conector recto de flecha 6"/>
          <p:cNvCxnSpPr>
            <a:stCxn id="9" idx="1"/>
            <a:endCxn id="44" idx="3"/>
          </p:cNvCxnSpPr>
          <p:nvPr/>
        </p:nvCxnSpPr>
        <p:spPr>
          <a:xfrm flipH="1">
            <a:off x="2251016" y="1266962"/>
            <a:ext cx="720784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Rectángulo 77"/>
          <p:cNvSpPr/>
          <p:nvPr/>
        </p:nvSpPr>
        <p:spPr>
          <a:xfrm>
            <a:off x="6810129" y="2713382"/>
            <a:ext cx="1670264" cy="944217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300" b="1" dirty="0" smtClean="0">
                <a:latin typeface="Arial Narrow" panose="020B0606020202030204" pitchFamily="34" charset="0"/>
              </a:rPr>
              <a:t>OPERACIONES ONEROSAS DOCUMENTADS HASTA U$D 100.000</a:t>
            </a:r>
            <a:endParaRPr lang="es-AR" sz="1300" b="1" dirty="0">
              <a:latin typeface="Arial Narrow" panose="020B0606020202030204" pitchFamily="34" charset="0"/>
            </a:endParaRPr>
          </a:p>
        </p:txBody>
      </p:sp>
      <p:sp>
        <p:nvSpPr>
          <p:cNvPr id="79" name="Rectángulo 78"/>
          <p:cNvSpPr/>
          <p:nvPr/>
        </p:nvSpPr>
        <p:spPr>
          <a:xfrm>
            <a:off x="6988393" y="3832916"/>
            <a:ext cx="1340729" cy="690991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300" b="1" dirty="0" smtClean="0">
                <a:latin typeface="Arial Narrow" panose="020B0606020202030204" pitchFamily="34" charset="0"/>
              </a:rPr>
              <a:t>SIN</a:t>
            </a:r>
          </a:p>
          <a:p>
            <a:pPr algn="ctr"/>
            <a:r>
              <a:rPr lang="es-AR" sz="1300" b="1" dirty="0" smtClean="0">
                <a:latin typeface="Arial Narrow" panose="020B0606020202030204" pitchFamily="34" charset="0"/>
              </a:rPr>
              <a:t>RETENCIÓN </a:t>
            </a:r>
            <a:endParaRPr lang="es-AR" sz="1300" b="1" dirty="0">
              <a:latin typeface="Arial Narrow" panose="020B0606020202030204" pitchFamily="34" charset="0"/>
            </a:endParaRPr>
          </a:p>
        </p:txBody>
      </p:sp>
      <p:cxnSp>
        <p:nvCxnSpPr>
          <p:cNvPr id="81" name="Conector recto de flecha 80"/>
          <p:cNvCxnSpPr>
            <a:stCxn id="78" idx="2"/>
            <a:endCxn id="79" idx="0"/>
          </p:cNvCxnSpPr>
          <p:nvPr/>
        </p:nvCxnSpPr>
        <p:spPr>
          <a:xfrm>
            <a:off x="7645261" y="3657599"/>
            <a:ext cx="13497" cy="175317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272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8112" y="115687"/>
            <a:ext cx="11688417" cy="656572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AR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INSTRUMENTOS FINANCIEROS ELEGIBLES (RES ME 590/24)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6D22F896-40B5-4ADD-8801-0D06FADFA095}" type="slidenum">
              <a:rPr lang="en-US"/>
              <a:pPr/>
              <a:t>31</a:t>
            </a:fld>
            <a:endParaRPr lang="en-US" dirty="0"/>
          </a:p>
        </p:txBody>
      </p:sp>
      <p:sp>
        <p:nvSpPr>
          <p:cNvPr id="8" name="Rectángulo 7"/>
          <p:cNvSpPr/>
          <p:nvPr/>
        </p:nvSpPr>
        <p:spPr>
          <a:xfrm>
            <a:off x="184610" y="1168312"/>
            <a:ext cx="11858556" cy="592931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8288" indent="-268288"/>
            <a:r>
              <a:rPr lang="es-ES" sz="16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1.  TÍTULOS PÚBLICOS (TÍTULOS, BONOS, LETRAS Y DEMÁS OBLIGACIONES) EMITIDOS POR EL ESTADO (NACIONAL, PROVINCIAL, MUNICIPAL Y CABA) </a:t>
            </a:r>
            <a:endParaRPr lang="es-ES" sz="1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84610" y="3231620"/>
            <a:ext cx="11858556" cy="864754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8288" indent="-268288"/>
            <a:r>
              <a:rPr lang="es-ES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4</a:t>
            </a:r>
            <a:r>
              <a:rPr lang="es-ES" sz="16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. </a:t>
            </a:r>
            <a:r>
              <a:rPr lang="es-ES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- CUOTAS PARTES FCI CERRADOS (</a:t>
            </a:r>
            <a:r>
              <a:rPr lang="es-ES" sz="1600" b="1" baseline="30000" dirty="0">
                <a:solidFill>
                  <a:schemeClr val="tx1"/>
                </a:solidFill>
                <a:latin typeface="Arial Narrow" panose="020B0606020202030204" pitchFamily="34" charset="0"/>
              </a:rPr>
              <a:t>1</a:t>
            </a:r>
            <a:r>
              <a:rPr lang="es-ES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)</a:t>
            </a:r>
          </a:p>
          <a:p>
            <a:pPr marL="268288" indent="-88900"/>
            <a:r>
              <a:rPr lang="es-ES" sz="16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- </a:t>
            </a:r>
            <a:r>
              <a:rPr lang="es-ES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ACCIONES (</a:t>
            </a:r>
            <a:r>
              <a:rPr lang="es-ES" sz="1600" b="1" baseline="30000" dirty="0">
                <a:solidFill>
                  <a:schemeClr val="tx1"/>
                </a:solidFill>
                <a:latin typeface="Arial Narrow" panose="020B0606020202030204" pitchFamily="34" charset="0"/>
              </a:rPr>
              <a:t>1</a:t>
            </a:r>
            <a:r>
              <a:rPr lang="es-ES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)</a:t>
            </a:r>
          </a:p>
          <a:p>
            <a:pPr marL="268288" indent="-88900"/>
            <a:r>
              <a:rPr lang="es-ES" sz="16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- OBLIGACIONES </a:t>
            </a:r>
            <a:r>
              <a:rPr lang="es-ES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NEGOCIABLES (</a:t>
            </a:r>
            <a:r>
              <a:rPr lang="es-ES" sz="1600" b="1" baseline="30000" dirty="0">
                <a:solidFill>
                  <a:schemeClr val="tx1"/>
                </a:solidFill>
                <a:latin typeface="Arial Narrow" panose="020B0606020202030204" pitchFamily="34" charset="0"/>
              </a:rPr>
              <a:t>1</a:t>
            </a:r>
            <a:r>
              <a:rPr lang="es-ES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)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184610" y="2708448"/>
            <a:ext cx="11858556" cy="367347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8288" indent="-268288"/>
            <a:r>
              <a:rPr lang="es-ES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3.  CUOTAS PARTES FCI ABIERTOS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4442203" y="759224"/>
            <a:ext cx="2992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u="sng" dirty="0" smtClean="0">
                <a:latin typeface="Arial Narrow" panose="020B0606020202030204" pitchFamily="34" charset="0"/>
              </a:rPr>
              <a:t>SUSCRIPCIÓN O ADQUISICIÓN</a:t>
            </a:r>
            <a:endParaRPr lang="es-ES" b="1" u="sng" dirty="0">
              <a:latin typeface="Arial Narrow" panose="020B060602020203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184610" y="1953494"/>
            <a:ext cx="11858556" cy="583323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8288" indent="-268288"/>
            <a:r>
              <a:rPr lang="es-ES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2.  CERTIFICADOS DE PARTICIPACIÓN O TÍTULOS DE DEUDA DE FIDEICOMISO (DESTINO INVERSIÓN PRODUCTIVA) Y FINANCIAMIENTO PYMES (</a:t>
            </a:r>
            <a:r>
              <a:rPr lang="es-ES" sz="1600" b="1" baseline="30000" dirty="0">
                <a:solidFill>
                  <a:schemeClr val="tx1"/>
                </a:solidFill>
                <a:latin typeface="Arial Narrow" panose="020B0606020202030204" pitchFamily="34" charset="0"/>
              </a:rPr>
              <a:t>1</a:t>
            </a:r>
            <a:r>
              <a:rPr lang="es-ES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)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225994" y="4328381"/>
            <a:ext cx="11858556" cy="1536958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8288" indent="-268288"/>
            <a:r>
              <a:rPr lang="es-ES" sz="16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5. - </a:t>
            </a:r>
            <a:r>
              <a:rPr lang="es-ES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INVERSIONES DIRECTAS O </a:t>
            </a:r>
            <a:r>
              <a:rPr lang="es-ES" sz="16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INDIRECTAS </a:t>
            </a:r>
            <a:r>
              <a:rPr lang="es-ES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EN PROYECTOS INMOBILIARIOS INICIADOS A PARTIR DEL 9/7/2024 (SE INCLUYEN LOS QUE POSEAN UN GRADO DE AVANCE INFERIOR AL 50% DE LA FINALIZACIÓN DE LA OBRA A ESE MOMENTO, DEBIDAMENTE ACREDITADA)</a:t>
            </a:r>
          </a:p>
          <a:p>
            <a:pPr marL="268288" indent="-88900"/>
            <a:r>
              <a:rPr lang="es-ES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- SUSCRIPCIÓN DE BOLETO DE COMPRAVENTA U OTRO DOCUMENTO SIMILAR, ESCRITURA, APORTES A FIDEICOMISOS, O SUSCRIPCIÓN EN EL MERCADO PRIMARIO DE FCI, CERTIFICADOS DE PARTICIPACIÓN O TÍTULOS DE DEUDA DE FIDEICOMISOS FINANCIEROS (AUTORIZADOS POR CNV) CUYO OBJETO SEA EL FINANCIAMIENTO DE LA CONSTRUCCIÓN Y DESARROLLOS INMOBILIARIOS) REGISTRO AFIP</a:t>
            </a:r>
          </a:p>
          <a:p>
            <a:pPr marL="268288" indent="-268288"/>
            <a:endParaRPr lang="es-ES" sz="1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308112" y="5936983"/>
            <a:ext cx="90147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latin typeface="Arial Narrow" panose="020B0606020202030204" pitchFamily="34" charset="0"/>
              </a:rPr>
              <a:t>(1) COLOCADOS POR OFERTA PÚBLICA, CON AUTORIZACIÓN CNV</a:t>
            </a:r>
            <a:endParaRPr lang="es-ES" sz="16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18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7282" y="132011"/>
            <a:ext cx="11461317" cy="818290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AR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DINERO EN EFECTIVO (MONEDA EXTRANJERA) EN EL EXTERIOR (ART. 31)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6D22F896-40B5-4ADD-8801-0D06FADFA095}" type="slidenum">
              <a:rPr lang="en-US"/>
              <a:pPr/>
              <a:t>32</a:t>
            </a:fld>
            <a:endParaRPr lang="en-US" dirty="0"/>
          </a:p>
        </p:txBody>
      </p:sp>
      <p:sp>
        <p:nvSpPr>
          <p:cNvPr id="4" name="Rectángulo 3"/>
          <p:cNvSpPr/>
          <p:nvPr/>
        </p:nvSpPr>
        <p:spPr>
          <a:xfrm>
            <a:off x="5317435" y="1128700"/>
            <a:ext cx="2324636" cy="610648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r>
              <a:rPr lang="es-AR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MONTO REGULARIZADO</a:t>
            </a:r>
            <a:endParaRPr lang="es-AR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929009" y="4555517"/>
            <a:ext cx="2216672" cy="690991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r>
              <a:rPr lang="es-AR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REINCORPORACIÓN</a:t>
            </a:r>
          </a:p>
          <a:p>
            <a:pPr algn="ctr" defTabSz="914400"/>
            <a:r>
              <a:rPr lang="es-AR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BASE ART 28</a:t>
            </a:r>
            <a:endParaRPr lang="es-AR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685800" y="4472610"/>
            <a:ext cx="1600827" cy="855074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r>
              <a:rPr lang="es-AR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HASTA U$D </a:t>
            </a:r>
          </a:p>
          <a:p>
            <a:pPr algn="ctr" defTabSz="914400"/>
            <a:r>
              <a:rPr lang="es-AR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100,000</a:t>
            </a:r>
          </a:p>
          <a:p>
            <a:pPr algn="ctr" defTabSz="914400"/>
            <a:r>
              <a:rPr lang="es-AR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EXENTOS</a:t>
            </a:r>
            <a:endParaRPr lang="es-AR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5317435" y="2094412"/>
            <a:ext cx="2324636" cy="805214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r>
              <a:rPr lang="es-AR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DEPÓSITO ENTIDAD BANCARIA DEL EXTERIOR</a:t>
            </a:r>
            <a:endParaRPr lang="es-AR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8252958" y="3373768"/>
            <a:ext cx="2225373" cy="920565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r>
              <a:rPr lang="es-AR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TRANSFERENCIA</a:t>
            </a:r>
          </a:p>
          <a:p>
            <a:pPr algn="ctr" defTabSz="914400"/>
            <a:r>
              <a:rPr lang="es-AR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CUENTA ESPECIAL DE REGULARIZACIÓN</a:t>
            </a:r>
            <a:endParaRPr lang="es-AR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8252958" y="4555517"/>
            <a:ext cx="2225373" cy="700431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r>
              <a:rPr lang="es-AR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RÉGIMEN ESPECIAL ART 31</a:t>
            </a:r>
            <a:endParaRPr lang="es-AR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2920308" y="3373769"/>
            <a:ext cx="2225373" cy="920565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r>
              <a:rPr lang="es-AR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NO SE </a:t>
            </a:r>
          </a:p>
          <a:p>
            <a:pPr algn="ctr" defTabSz="914400"/>
            <a:r>
              <a:rPr lang="es-AR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TRANSFIERE </a:t>
            </a:r>
          </a:p>
          <a:p>
            <a:pPr algn="ctr" defTabSz="914400"/>
            <a:r>
              <a:rPr lang="es-AR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AL PAÍS</a:t>
            </a:r>
            <a:endParaRPr lang="es-AR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2435087" y="5340037"/>
            <a:ext cx="3369212" cy="914400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r>
              <a:rPr lang="es-AR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ETAPA 1 HASTA 30/9/2024 5%</a:t>
            </a:r>
          </a:p>
          <a:p>
            <a:pPr algn="ctr" defTabSz="914400"/>
            <a:r>
              <a:rPr lang="es-AR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   ETAPA 2 HASTA 31/12/2024 10%</a:t>
            </a:r>
          </a:p>
          <a:p>
            <a:pPr algn="ctr" defTabSz="914400"/>
            <a:r>
              <a:rPr lang="es-AR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 ETAPA 3 HASTA 31/3/2025 15%</a:t>
            </a:r>
            <a:endParaRPr lang="es-AR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7" name="Conector recto de flecha 16"/>
          <p:cNvCxnSpPr>
            <a:stCxn id="4" idx="2"/>
          </p:cNvCxnSpPr>
          <p:nvPr/>
        </p:nvCxnSpPr>
        <p:spPr>
          <a:xfrm>
            <a:off x="6479753" y="1739348"/>
            <a:ext cx="0" cy="373957"/>
          </a:xfrm>
          <a:prstGeom prst="straightConnector1">
            <a:avLst/>
          </a:prstGeom>
          <a:ln w="95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/>
          <p:cNvCxnSpPr>
            <a:stCxn id="10" idx="2"/>
            <a:endCxn id="11" idx="0"/>
          </p:cNvCxnSpPr>
          <p:nvPr/>
        </p:nvCxnSpPr>
        <p:spPr>
          <a:xfrm>
            <a:off x="9365645" y="4294333"/>
            <a:ext cx="0" cy="261184"/>
          </a:xfrm>
          <a:prstGeom prst="straightConnector1">
            <a:avLst/>
          </a:prstGeom>
          <a:ln w="95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de flecha 18"/>
          <p:cNvCxnSpPr>
            <a:stCxn id="12" idx="2"/>
            <a:endCxn id="7" idx="0"/>
          </p:cNvCxnSpPr>
          <p:nvPr/>
        </p:nvCxnSpPr>
        <p:spPr>
          <a:xfrm>
            <a:off x="4032995" y="4294334"/>
            <a:ext cx="4350" cy="261183"/>
          </a:xfrm>
          <a:prstGeom prst="straightConnector1">
            <a:avLst/>
          </a:prstGeom>
          <a:ln w="95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>
            <a:stCxn id="7" idx="1"/>
            <a:endCxn id="8" idx="3"/>
          </p:cNvCxnSpPr>
          <p:nvPr/>
        </p:nvCxnSpPr>
        <p:spPr>
          <a:xfrm flipH="1" flipV="1">
            <a:off x="2286627" y="4900147"/>
            <a:ext cx="642382" cy="866"/>
          </a:xfrm>
          <a:prstGeom prst="straightConnector1">
            <a:avLst/>
          </a:prstGeom>
          <a:ln w="95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ángulo 21"/>
          <p:cNvSpPr/>
          <p:nvPr/>
        </p:nvSpPr>
        <p:spPr>
          <a:xfrm>
            <a:off x="8505898" y="2110408"/>
            <a:ext cx="1844984" cy="744029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r>
              <a:rPr lang="es-AR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ANTES DEL </a:t>
            </a:r>
          </a:p>
          <a:p>
            <a:pPr algn="ctr" defTabSz="914400"/>
            <a:r>
              <a:rPr lang="es-AR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30/9/2024</a:t>
            </a:r>
            <a:endParaRPr lang="es-AR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30" name="Conector angular 29"/>
          <p:cNvCxnSpPr>
            <a:stCxn id="12" idx="0"/>
            <a:endCxn id="10" idx="0"/>
          </p:cNvCxnSpPr>
          <p:nvPr/>
        </p:nvCxnSpPr>
        <p:spPr>
          <a:xfrm rot="5400000" flipH="1" flipV="1">
            <a:off x="6699320" y="707444"/>
            <a:ext cx="1" cy="5332650"/>
          </a:xfrm>
          <a:prstGeom prst="bentConnector3">
            <a:avLst>
              <a:gd name="adj1" fmla="val 2286010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/>
          <p:cNvCxnSpPr>
            <a:stCxn id="9" idx="2"/>
          </p:cNvCxnSpPr>
          <p:nvPr/>
        </p:nvCxnSpPr>
        <p:spPr>
          <a:xfrm>
            <a:off x="6479753" y="2899626"/>
            <a:ext cx="0" cy="2510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399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8675" y="122012"/>
            <a:ext cx="11399437" cy="567947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E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REGULARIZACIÓN DE CUENTAS BANCARIAS EN EL EXTERIOR (ART 32)</a:t>
            </a:r>
            <a:endParaRPr lang="es-AR" sz="2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6D22F896-40B5-4ADD-8801-0D06FADFA095}" type="slidenum">
              <a:rPr lang="en-US"/>
              <a:pPr/>
              <a:t>33</a:t>
            </a:fld>
            <a:endParaRPr lang="en-US" dirty="0"/>
          </a:p>
        </p:txBody>
      </p:sp>
      <p:sp>
        <p:nvSpPr>
          <p:cNvPr id="4" name="Rectángulo 3"/>
          <p:cNvSpPr/>
          <p:nvPr/>
        </p:nvSpPr>
        <p:spPr>
          <a:xfrm>
            <a:off x="1058332" y="1998137"/>
            <a:ext cx="2633135" cy="723892"/>
          </a:xfrm>
          <a:prstGeom prst="rect">
            <a:avLst/>
          </a:prstGeom>
          <a:ln w="952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NO SE TRANSFIEREN</a:t>
            </a:r>
          </a:p>
          <a:p>
            <a:pPr algn="ctr"/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AL PAÍS</a:t>
            </a:r>
          </a:p>
        </p:txBody>
      </p:sp>
      <p:sp>
        <p:nvSpPr>
          <p:cNvPr id="5" name="Rectángulo 4"/>
          <p:cNvSpPr/>
          <p:nvPr/>
        </p:nvSpPr>
        <p:spPr>
          <a:xfrm>
            <a:off x="7061200" y="1998136"/>
            <a:ext cx="2600690" cy="723893"/>
          </a:xfrm>
          <a:prstGeom prst="rect">
            <a:avLst/>
          </a:prstGeom>
          <a:ln w="952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SE TRANSFIEREN</a:t>
            </a:r>
          </a:p>
          <a:p>
            <a:pPr algn="ctr"/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AL PAIS</a:t>
            </a:r>
            <a:endParaRPr lang="es-AR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058332" y="4733039"/>
            <a:ext cx="2633135" cy="842462"/>
          </a:xfrm>
          <a:prstGeom prst="rect">
            <a:avLst/>
          </a:prstGeom>
          <a:ln w="952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5%, 10% o 15%</a:t>
            </a:r>
          </a:p>
          <a:p>
            <a:pPr algn="ctr"/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SOBRE EXCEDENTE</a:t>
            </a:r>
          </a:p>
          <a:p>
            <a:pPr algn="ctr"/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U$D 100.000</a:t>
            </a:r>
            <a:endParaRPr lang="es-AR" sz="16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5918200" y="3352794"/>
            <a:ext cx="2136410" cy="812806"/>
          </a:xfrm>
          <a:prstGeom prst="rect">
            <a:avLst/>
          </a:prstGeom>
          <a:ln w="952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SE EXCLUYEN BASE DE CÁLCULO</a:t>
            </a:r>
          </a:p>
          <a:p>
            <a:pPr algn="ctr"/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ART 28</a:t>
            </a:r>
            <a:endParaRPr lang="es-AR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3784601" y="806472"/>
            <a:ext cx="3014133" cy="810662"/>
          </a:xfrm>
          <a:prstGeom prst="rect">
            <a:avLst/>
          </a:prstGeom>
          <a:ln w="952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CUENTAS BANCARIAS</a:t>
            </a:r>
          </a:p>
          <a:p>
            <a:pPr algn="ctr"/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EN EL EXTERIOR</a:t>
            </a:r>
            <a:endParaRPr lang="es-AR" sz="20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1" name="Conector angular 10"/>
          <p:cNvCxnSpPr>
            <a:stCxn id="8" idx="1"/>
            <a:endCxn id="4" idx="0"/>
          </p:cNvCxnSpPr>
          <p:nvPr/>
        </p:nvCxnSpPr>
        <p:spPr>
          <a:xfrm rot="10800000" flipV="1">
            <a:off x="2374901" y="1211803"/>
            <a:ext cx="1409701" cy="786334"/>
          </a:xfrm>
          <a:prstGeom prst="bentConnector2">
            <a:avLst/>
          </a:prstGeom>
          <a:ln w="95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angular 27"/>
          <p:cNvCxnSpPr>
            <a:stCxn id="8" idx="3"/>
            <a:endCxn id="5" idx="0"/>
          </p:cNvCxnSpPr>
          <p:nvPr/>
        </p:nvCxnSpPr>
        <p:spPr>
          <a:xfrm>
            <a:off x="6798734" y="1211803"/>
            <a:ext cx="1562811" cy="786333"/>
          </a:xfrm>
          <a:prstGeom prst="bentConnector2">
            <a:avLst/>
          </a:prstGeom>
          <a:ln w="95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de flecha 38"/>
          <p:cNvCxnSpPr>
            <a:stCxn id="5" idx="2"/>
            <a:endCxn id="7" idx="0"/>
          </p:cNvCxnSpPr>
          <p:nvPr/>
        </p:nvCxnSpPr>
        <p:spPr>
          <a:xfrm flipH="1">
            <a:off x="6986405" y="2722029"/>
            <a:ext cx="1375140" cy="630765"/>
          </a:xfrm>
          <a:prstGeom prst="straightConnector1">
            <a:avLst/>
          </a:prstGeom>
          <a:ln w="95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ángulo 37"/>
          <p:cNvSpPr/>
          <p:nvPr/>
        </p:nvSpPr>
        <p:spPr>
          <a:xfrm>
            <a:off x="338675" y="5794165"/>
            <a:ext cx="5139260" cy="4233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5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(1) EL PEN PODRÁ PRORROGAR ESTOS PLAZOS HASTA EL 31/3/2025</a:t>
            </a:r>
            <a:endParaRPr lang="es-AR" sz="15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9" name="Conector recto de flecha 8"/>
          <p:cNvCxnSpPr>
            <a:stCxn id="4" idx="2"/>
            <a:endCxn id="19" idx="0"/>
          </p:cNvCxnSpPr>
          <p:nvPr/>
        </p:nvCxnSpPr>
        <p:spPr>
          <a:xfrm>
            <a:off x="2374900" y="2722029"/>
            <a:ext cx="0" cy="560871"/>
          </a:xfrm>
          <a:prstGeom prst="straightConnector1">
            <a:avLst/>
          </a:prstGeom>
          <a:ln w="95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/>
          <p:cNvSpPr txBox="1"/>
          <p:nvPr/>
        </p:nvSpPr>
        <p:spPr>
          <a:xfrm>
            <a:off x="9828395" y="2167413"/>
            <a:ext cx="219294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ANTES DEL  30/9/2024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1058332" y="3282900"/>
            <a:ext cx="2633135" cy="1155775"/>
          </a:xfrm>
          <a:prstGeom prst="rect">
            <a:avLst/>
          </a:prstGeom>
          <a:ln w="952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SE REINCORPORAN BASE IMPONIBLE ART 28 Y TRIBUTAN IMPUESTO ESPECIAL</a:t>
            </a:r>
          </a:p>
        </p:txBody>
      </p:sp>
      <p:cxnSp>
        <p:nvCxnSpPr>
          <p:cNvPr id="17" name="Conector recto de flecha 16"/>
          <p:cNvCxnSpPr>
            <a:stCxn id="19" idx="2"/>
            <a:endCxn id="6" idx="0"/>
          </p:cNvCxnSpPr>
          <p:nvPr/>
        </p:nvCxnSpPr>
        <p:spPr>
          <a:xfrm>
            <a:off x="2374900" y="4438675"/>
            <a:ext cx="0" cy="294364"/>
          </a:xfrm>
          <a:prstGeom prst="straightConnector1">
            <a:avLst/>
          </a:prstGeom>
          <a:ln w="95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ángulo 55"/>
          <p:cNvSpPr/>
          <p:nvPr/>
        </p:nvSpPr>
        <p:spPr>
          <a:xfrm>
            <a:off x="8760190" y="3352794"/>
            <a:ext cx="2136410" cy="812806"/>
          </a:xfrm>
          <a:prstGeom prst="rect">
            <a:avLst/>
          </a:prstGeom>
          <a:ln w="952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TRIBUTAN NORMAS ART 32</a:t>
            </a:r>
            <a:endParaRPr lang="es-AR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58" name="Conector recto de flecha 57"/>
          <p:cNvCxnSpPr>
            <a:stCxn id="5" idx="2"/>
            <a:endCxn id="56" idx="0"/>
          </p:cNvCxnSpPr>
          <p:nvPr/>
        </p:nvCxnSpPr>
        <p:spPr>
          <a:xfrm>
            <a:off x="8361545" y="2722029"/>
            <a:ext cx="1466850" cy="630765"/>
          </a:xfrm>
          <a:prstGeom prst="straightConnector1">
            <a:avLst/>
          </a:prstGeom>
          <a:ln w="95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uadroTexto 59"/>
          <p:cNvSpPr txBox="1"/>
          <p:nvPr/>
        </p:nvSpPr>
        <p:spPr>
          <a:xfrm>
            <a:off x="4552163" y="1998136"/>
            <a:ext cx="2192942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16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ACREDITACIÓN CUENTA ESPECIAL DE REGULARIZACIÓN O CUENTAS COMITENTES</a:t>
            </a:r>
            <a:endParaRPr lang="es-AR" sz="16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77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5163" y="139067"/>
            <a:ext cx="11413253" cy="619728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AR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TÍTULOS VALORES DEPOSITADOS EN ENTIDADES DEL EXTERIOR (ART 33)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6D22F896-40B5-4ADD-8801-0D06FADFA095}" type="slidenum">
              <a:rPr lang="en-US"/>
              <a:pPr/>
              <a:t>34</a:t>
            </a:fld>
            <a:endParaRPr lang="en-US" dirty="0"/>
          </a:p>
        </p:txBody>
      </p:sp>
      <p:sp>
        <p:nvSpPr>
          <p:cNvPr id="5" name="Rectángulo 4"/>
          <p:cNvSpPr/>
          <p:nvPr/>
        </p:nvSpPr>
        <p:spPr>
          <a:xfrm>
            <a:off x="795865" y="1659618"/>
            <a:ext cx="2921001" cy="723892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ENAJENADOS, RESCATADOS O LIQUIDADOS</a:t>
            </a:r>
          </a:p>
        </p:txBody>
      </p:sp>
      <p:sp>
        <p:nvSpPr>
          <p:cNvPr id="6" name="Rectángulo 5"/>
          <p:cNvSpPr/>
          <p:nvPr/>
        </p:nvSpPr>
        <p:spPr>
          <a:xfrm>
            <a:off x="7767454" y="1647311"/>
            <a:ext cx="3159490" cy="723893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NO ENAJENADOS</a:t>
            </a:r>
            <a:r>
              <a:rPr lang="es-ES" sz="1600" b="1" dirty="0">
                <a:solidFill>
                  <a:prstClr val="black"/>
                </a:solidFill>
                <a:latin typeface="Arial Narrow" panose="020B0606020202030204" pitchFamily="34" charset="0"/>
              </a:rPr>
              <a:t>, RESCATADOS O LIQUIDADOS</a:t>
            </a:r>
            <a:endParaRPr lang="es-AR" sz="16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854094" y="912843"/>
            <a:ext cx="3776132" cy="670424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TÍTULOS VALORES DEPOSITADOS EN ENTIDADES DEL EXTERIOR</a:t>
            </a:r>
            <a:endParaRPr lang="es-AR" sz="16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8" name="Conector angular 7"/>
          <p:cNvCxnSpPr>
            <a:stCxn id="7" idx="1"/>
            <a:endCxn id="5" idx="0"/>
          </p:cNvCxnSpPr>
          <p:nvPr/>
        </p:nvCxnSpPr>
        <p:spPr>
          <a:xfrm rot="10800000" flipV="1">
            <a:off x="2256366" y="1248054"/>
            <a:ext cx="1597728" cy="411563"/>
          </a:xfrm>
          <a:prstGeom prst="bentConnector2">
            <a:avLst/>
          </a:prstGeom>
          <a:ln w="95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angular 8"/>
          <p:cNvCxnSpPr>
            <a:stCxn id="7" idx="3"/>
            <a:endCxn id="6" idx="0"/>
          </p:cNvCxnSpPr>
          <p:nvPr/>
        </p:nvCxnSpPr>
        <p:spPr>
          <a:xfrm>
            <a:off x="7630226" y="1248055"/>
            <a:ext cx="1716973" cy="399256"/>
          </a:xfrm>
          <a:prstGeom prst="bentConnector2">
            <a:avLst/>
          </a:prstGeom>
          <a:ln w="95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ángulo 21"/>
          <p:cNvSpPr/>
          <p:nvPr/>
        </p:nvSpPr>
        <p:spPr>
          <a:xfrm>
            <a:off x="351364" y="2549468"/>
            <a:ext cx="1676401" cy="1834058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TRANSFERIDOS A CUENTA ESPECIAL DE REGULARIZACIÓN O CUENTA COMITENTE POR </a:t>
            </a:r>
            <a:r>
              <a:rPr lang="es-ES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ETAPAS HASTA EL 30/9/2024</a:t>
            </a:r>
          </a:p>
        </p:txBody>
      </p:sp>
      <p:sp>
        <p:nvSpPr>
          <p:cNvPr id="27" name="Rectángulo 26"/>
          <p:cNvSpPr/>
          <p:nvPr/>
        </p:nvSpPr>
        <p:spPr>
          <a:xfrm>
            <a:off x="2497666" y="2549468"/>
            <a:ext cx="1676401" cy="1834058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NO</a:t>
            </a:r>
          </a:p>
          <a:p>
            <a:pPr algn="ctr"/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TRANSFERIDOS</a:t>
            </a:r>
          </a:p>
          <a:p>
            <a:pPr algn="ctr"/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AL PAIS</a:t>
            </a:r>
          </a:p>
        </p:txBody>
      </p:sp>
      <p:cxnSp>
        <p:nvCxnSpPr>
          <p:cNvPr id="33" name="Conector recto de flecha 32"/>
          <p:cNvCxnSpPr>
            <a:endCxn id="22" idx="0"/>
          </p:cNvCxnSpPr>
          <p:nvPr/>
        </p:nvCxnSpPr>
        <p:spPr>
          <a:xfrm flipH="1">
            <a:off x="1189565" y="2383510"/>
            <a:ext cx="372178" cy="165958"/>
          </a:xfrm>
          <a:prstGeom prst="straightConnector1">
            <a:avLst/>
          </a:prstGeom>
          <a:ln w="95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de flecha 34"/>
          <p:cNvCxnSpPr>
            <a:endCxn id="27" idx="0"/>
          </p:cNvCxnSpPr>
          <p:nvPr/>
        </p:nvCxnSpPr>
        <p:spPr>
          <a:xfrm>
            <a:off x="3014001" y="2404006"/>
            <a:ext cx="321866" cy="145462"/>
          </a:xfrm>
          <a:prstGeom prst="straightConnector1">
            <a:avLst/>
          </a:prstGeom>
          <a:ln w="95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ángulo 37"/>
          <p:cNvSpPr/>
          <p:nvPr/>
        </p:nvSpPr>
        <p:spPr>
          <a:xfrm>
            <a:off x="351363" y="4534371"/>
            <a:ext cx="1676401" cy="1026021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SE EXCLUYE DE LA BASE IMPONIBLE</a:t>
            </a:r>
          </a:p>
          <a:p>
            <a:pPr algn="ctr"/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ART 28</a:t>
            </a:r>
          </a:p>
        </p:txBody>
      </p:sp>
      <p:sp>
        <p:nvSpPr>
          <p:cNvPr id="39" name="Rectángulo 38"/>
          <p:cNvSpPr/>
          <p:nvPr/>
        </p:nvSpPr>
        <p:spPr>
          <a:xfrm>
            <a:off x="2497666" y="4534370"/>
            <a:ext cx="1676401" cy="1026021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SE REINCOPORAN BASE IMPONIBLE</a:t>
            </a:r>
          </a:p>
          <a:p>
            <a:pPr algn="ctr"/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ART 28</a:t>
            </a:r>
          </a:p>
        </p:txBody>
      </p:sp>
      <p:sp>
        <p:nvSpPr>
          <p:cNvPr id="44" name="Rectángulo 43"/>
          <p:cNvSpPr/>
          <p:nvPr/>
        </p:nvSpPr>
        <p:spPr>
          <a:xfrm>
            <a:off x="215529" y="5700585"/>
            <a:ext cx="1981202" cy="628088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TRIBUTA CONFORME</a:t>
            </a:r>
          </a:p>
          <a:p>
            <a:pPr algn="ctr"/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ART 33</a:t>
            </a:r>
          </a:p>
        </p:txBody>
      </p:sp>
      <p:sp>
        <p:nvSpPr>
          <p:cNvPr id="18" name="Rectángulo 17"/>
          <p:cNvSpPr/>
          <p:nvPr/>
        </p:nvSpPr>
        <p:spPr>
          <a:xfrm>
            <a:off x="8286747" y="2860462"/>
            <a:ext cx="2120904" cy="1047718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TRIBUTA</a:t>
            </a:r>
          </a:p>
          <a:p>
            <a:pPr algn="ctr"/>
            <a:r>
              <a:rPr lang="es-E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CONFORME</a:t>
            </a:r>
          </a:p>
          <a:p>
            <a:pPr algn="ctr"/>
            <a:r>
              <a:rPr lang="es-ES" sz="1600" b="1" smtClean="0">
                <a:solidFill>
                  <a:prstClr val="black"/>
                </a:solidFill>
                <a:latin typeface="Arial Narrow" panose="020B0606020202030204" pitchFamily="34" charset="0"/>
              </a:rPr>
              <a:t>ART 28</a:t>
            </a:r>
            <a:endParaRPr lang="es-ES" sz="1600" b="1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2" name="Conector recto de flecha 11"/>
          <p:cNvCxnSpPr>
            <a:stCxn id="6" idx="2"/>
            <a:endCxn id="18" idx="0"/>
          </p:cNvCxnSpPr>
          <p:nvPr/>
        </p:nvCxnSpPr>
        <p:spPr>
          <a:xfrm>
            <a:off x="9347199" y="2371204"/>
            <a:ext cx="0" cy="489258"/>
          </a:xfrm>
          <a:prstGeom prst="straightConnector1">
            <a:avLst/>
          </a:prstGeom>
          <a:ln w="95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>
            <a:stCxn id="27" idx="2"/>
            <a:endCxn id="39" idx="0"/>
          </p:cNvCxnSpPr>
          <p:nvPr/>
        </p:nvCxnSpPr>
        <p:spPr>
          <a:xfrm>
            <a:off x="3335867" y="4383526"/>
            <a:ext cx="0" cy="150844"/>
          </a:xfrm>
          <a:prstGeom prst="straightConnector1">
            <a:avLst/>
          </a:prstGeom>
          <a:ln w="95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/>
          <p:cNvCxnSpPr>
            <a:stCxn id="22" idx="2"/>
            <a:endCxn id="38" idx="0"/>
          </p:cNvCxnSpPr>
          <p:nvPr/>
        </p:nvCxnSpPr>
        <p:spPr>
          <a:xfrm flipH="1">
            <a:off x="1189564" y="4383526"/>
            <a:ext cx="1" cy="150845"/>
          </a:xfrm>
          <a:prstGeom prst="straightConnector1">
            <a:avLst/>
          </a:prstGeom>
          <a:ln w="95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de flecha 18"/>
          <p:cNvCxnSpPr>
            <a:stCxn id="38" idx="2"/>
            <a:endCxn id="44" idx="0"/>
          </p:cNvCxnSpPr>
          <p:nvPr/>
        </p:nvCxnSpPr>
        <p:spPr>
          <a:xfrm>
            <a:off x="1189564" y="5560392"/>
            <a:ext cx="16566" cy="140193"/>
          </a:xfrm>
          <a:prstGeom prst="straightConnector1">
            <a:avLst/>
          </a:prstGeom>
          <a:ln w="95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319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6934" y="230588"/>
            <a:ext cx="11490813" cy="726146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ES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VALUACIÓN DE BIENES Y TENENCIAS DE MONEDA (L, 27  y  DR, 13)</a:t>
            </a:r>
            <a:endParaRPr lang="es-AR" sz="28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9A89158-2801-440D-AC64-BB4085E9A46C}" type="slidenum">
              <a:rPr lang="es-AR"/>
              <a:pPr/>
              <a:t>35</a:t>
            </a:fld>
            <a:endParaRPr lang="es-AR"/>
          </a:p>
        </p:txBody>
      </p:sp>
      <p:sp>
        <p:nvSpPr>
          <p:cNvPr id="10" name="Rectángulo redondeado 9"/>
          <p:cNvSpPr/>
          <p:nvPr/>
        </p:nvSpPr>
        <p:spPr>
          <a:xfrm>
            <a:off x="495298" y="1186911"/>
            <a:ext cx="11006668" cy="224366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7800" indent="-177800" algn="just" defTabSz="9144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200" b="1" dirty="0">
                <a:solidFill>
                  <a:schemeClr val="tx1"/>
                </a:solidFill>
                <a:latin typeface="Arial Narrow" panose="020B0606020202030204" pitchFamily="34" charset="0"/>
              </a:rPr>
              <a:t>A TODOS LOS EFECTOS </a:t>
            </a:r>
            <a:r>
              <a:rPr lang="es-ES" sz="22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FISCALES</a:t>
            </a:r>
          </a:p>
          <a:p>
            <a:pPr marL="177800" indent="-177800" algn="just" defTabSz="9144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2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CONSTITUYE </a:t>
            </a:r>
            <a:r>
              <a:rPr lang="es-ES" sz="2200" b="1" dirty="0">
                <a:solidFill>
                  <a:schemeClr val="tx1"/>
                </a:solidFill>
                <a:latin typeface="Arial Narrow" panose="020B0606020202030204" pitchFamily="34" charset="0"/>
              </a:rPr>
              <a:t>EL VALOR DE INCORPORACIÓN AL PATRIMONIO DEL DECLARANTE AL </a:t>
            </a:r>
            <a:r>
              <a:rPr lang="es-ES" sz="22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1/1/2024</a:t>
            </a:r>
          </a:p>
          <a:p>
            <a:pPr marL="177800" indent="-177800" algn="just" defTabSz="9144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2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NO </a:t>
            </a:r>
            <a:r>
              <a:rPr lang="es-ES" sz="2200" b="1" dirty="0">
                <a:solidFill>
                  <a:schemeClr val="tx1"/>
                </a:solidFill>
                <a:latin typeface="Arial Narrow" panose="020B0606020202030204" pitchFamily="34" charset="0"/>
              </a:rPr>
              <a:t>DEBE CONSIDERARSE SU CONVERSIÓN A </a:t>
            </a:r>
            <a:r>
              <a:rPr lang="es-ES" sz="22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U$D</a:t>
            </a:r>
          </a:p>
          <a:p>
            <a:pPr marL="177800" indent="-177800" algn="just" defTabSz="9144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2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SÓLO </a:t>
            </a:r>
            <a:r>
              <a:rPr lang="es-ES" sz="2200" b="1" dirty="0">
                <a:solidFill>
                  <a:schemeClr val="tx1"/>
                </a:solidFill>
                <a:latin typeface="Arial Narrow" panose="020B0606020202030204" pitchFamily="34" charset="0"/>
              </a:rPr>
              <a:t>DEBE EFECTUARSE A LOS FINES DE LA DETERMINACIÓN DE LA BASE IMPONIBLE DEL BLANQUEO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495298" y="3660754"/>
            <a:ext cx="11006668" cy="254073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 defTabSz="914400">
              <a:spcAft>
                <a:spcPts val="1200"/>
              </a:spcAft>
            </a:pPr>
            <a:r>
              <a:rPr lang="es-ES" sz="2200" b="1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BIENES </a:t>
            </a:r>
            <a:r>
              <a:rPr lang="es-ES" sz="2200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DE </a:t>
            </a:r>
            <a:r>
              <a:rPr lang="es-ES" sz="2200" b="1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CAMBIO</a:t>
            </a:r>
          </a:p>
          <a:p>
            <a:pPr marL="342900" indent="-342900" algn="just" defTabSz="9144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200" b="1" dirty="0">
                <a:solidFill>
                  <a:schemeClr val="tx1"/>
                </a:solidFill>
                <a:latin typeface="Arial Narrow" panose="020B0606020202030204" pitchFamily="34" charset="0"/>
              </a:rPr>
              <a:t>A LOS EFECTOS DEL IMPUESTO A LAS </a:t>
            </a:r>
            <a:r>
              <a:rPr lang="es-ES" sz="22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GANANCIAS</a:t>
            </a:r>
          </a:p>
          <a:p>
            <a:pPr marL="342900" indent="-342900" algn="just" defTabSz="9144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2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NO </a:t>
            </a:r>
            <a:r>
              <a:rPr lang="es-ES" sz="2200" b="1" dirty="0">
                <a:solidFill>
                  <a:schemeClr val="tx1"/>
                </a:solidFill>
                <a:latin typeface="Arial Narrow" panose="020B0606020202030204" pitchFamily="34" charset="0"/>
              </a:rPr>
              <a:t>SE PODRÁ </a:t>
            </a:r>
            <a:r>
              <a:rPr lang="es-ES" sz="22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COMPUTAR</a:t>
            </a:r>
          </a:p>
          <a:p>
            <a:pPr marL="342900" indent="-342900" algn="just" defTabSz="9144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2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LOS </a:t>
            </a:r>
            <a:r>
              <a:rPr lang="es-ES" sz="2200" b="1" dirty="0">
                <a:solidFill>
                  <a:schemeClr val="tx1"/>
                </a:solidFill>
                <a:latin typeface="Arial Narrow" panose="020B0606020202030204" pitchFamily="34" charset="0"/>
              </a:rPr>
              <a:t>BIENES DE CAMBIO </a:t>
            </a:r>
            <a:r>
              <a:rPr lang="es-ES" sz="22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REGULARIZADOS, EN </a:t>
            </a:r>
            <a:r>
              <a:rPr lang="es-ES" sz="2200" b="1" dirty="0">
                <a:solidFill>
                  <a:schemeClr val="tx1"/>
                </a:solidFill>
                <a:latin typeface="Arial Narrow" panose="020B0606020202030204" pitchFamily="34" charset="0"/>
              </a:rPr>
              <a:t>LA EXISTENCIA FINAL DEL PERÍODO FISCAL INMEDIATO SIGUIENTE </a:t>
            </a:r>
            <a:endParaRPr lang="es-ES" sz="2200" b="1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9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6021" y="192503"/>
            <a:ext cx="11242335" cy="1065255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ES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BIENES OBJETO DE REGULARIZACIÓN EN EL PAÍS O EN EL EXTERIOR DEPOSITADOS O REGISTRADOS EN MÁS DE UN SUJETO (DR, 7) </a:t>
            </a:r>
            <a:endParaRPr lang="es-AR" sz="28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6021" y="1537621"/>
            <a:ext cx="11073370" cy="4023360"/>
          </a:xfrm>
        </p:spPr>
        <p:txBody>
          <a:bodyPr anchor="t">
            <a:noAutofit/>
          </a:bodyPr>
          <a:lstStyle/>
          <a:p>
            <a:pPr marL="268288" indent="-268288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​DE </a:t>
            </a:r>
            <a:r>
              <a:rPr lang="es-E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NO PODERSE ACREDITAR LA PARTICIPACIÓN QUE LE CORRESPONDE A CADA UNO DE </a:t>
            </a: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ELLOS</a:t>
            </a:r>
          </a:p>
          <a:p>
            <a:pPr marL="268288" indent="-268288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 </a:t>
            </a:r>
            <a:r>
              <a:rPr lang="es-E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LOS FINES DE LA REGULARIZACIÓN QUE EFECTÚEN ESOS </a:t>
            </a: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SUJETOS</a:t>
            </a:r>
          </a:p>
          <a:p>
            <a:pPr marL="268288" indent="-268288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SE </a:t>
            </a:r>
            <a:r>
              <a:rPr lang="es-E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ENTENDERÁ QUE RESULTAN TITULARES DE DICHOS BIENES EN PARTES IGUALES </a:t>
            </a:r>
            <a:endParaRPr lang="es-AR" sz="20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9A89158-2801-440D-AC64-BB4085E9A46C}" type="slidenum">
              <a:rPr lang="es-AR"/>
              <a:pPr/>
              <a:t>36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7861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6690" y="99391"/>
            <a:ext cx="11451057" cy="902247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ES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VALUACIÓN DE INMUEBLES (L, 27, 1, b)</a:t>
            </a:r>
            <a:br>
              <a:rPr lang="es-ES" sz="28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s-ES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REGULARIZADOS </a:t>
            </a:r>
            <a:endParaRPr lang="es-AR" sz="28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5969" y="1151116"/>
            <a:ext cx="11006668" cy="5219867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s-ES" u="sng" dirty="0">
                <a:solidFill>
                  <a:schemeClr val="tx1"/>
                </a:solidFill>
                <a:latin typeface="Arial Narrow" panose="020B0606020202030204" pitchFamily="34" charset="0"/>
              </a:rPr>
              <a:t>INMUEBLES EN EL </a:t>
            </a:r>
            <a:r>
              <a:rPr lang="es-ES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PAÍS</a:t>
            </a:r>
            <a:endParaRPr lang="es-ES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–"/>
            </a:pPr>
            <a:r>
              <a:rPr lang="es-ES" dirty="0">
                <a:solidFill>
                  <a:schemeClr val="tx1"/>
                </a:solidFill>
                <a:latin typeface="Arial Narrow" panose="020B0606020202030204" pitchFamily="34" charset="0"/>
              </a:rPr>
              <a:t>VALOR DE ADQUISICIÓN	 </a:t>
            </a:r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       EL </a:t>
            </a:r>
            <a:r>
              <a:rPr lang="es-ES" dirty="0">
                <a:solidFill>
                  <a:schemeClr val="tx1"/>
                </a:solidFill>
                <a:latin typeface="Arial Narrow" panose="020B0606020202030204" pitchFamily="34" charset="0"/>
              </a:rPr>
              <a:t>QUE SEA</a:t>
            </a:r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SUPERIOR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–"/>
            </a:pPr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VALOR FISCAL		         SUPERIOR			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–"/>
            </a:pPr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s-ES" dirty="0">
                <a:solidFill>
                  <a:schemeClr val="tx1"/>
                </a:solidFill>
                <a:latin typeface="Arial Narrow" panose="020B0606020202030204" pitchFamily="34" charset="0"/>
              </a:rPr>
              <a:t>VALOR MÍNIMO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endParaRPr lang="es-ES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endParaRPr lang="es-ES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endParaRPr lang="es-ES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endParaRPr lang="es-ES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endParaRPr lang="es-ES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endParaRPr lang="es-ES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endParaRPr lang="es-ES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endParaRPr lang="es-ES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endParaRPr lang="es-ES" sz="800" u="sng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s-ES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INMUEBLES </a:t>
            </a:r>
            <a:r>
              <a:rPr lang="es-ES" u="sng" dirty="0">
                <a:solidFill>
                  <a:schemeClr val="tx1"/>
                </a:solidFill>
                <a:latin typeface="Arial Narrow" panose="020B0606020202030204" pitchFamily="34" charset="0"/>
              </a:rPr>
              <a:t>EN EL </a:t>
            </a:r>
            <a:r>
              <a:rPr lang="es-ES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EXTERIOR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–"/>
            </a:pPr>
            <a:r>
              <a:rPr lang="es-ES" dirty="0">
                <a:solidFill>
                  <a:schemeClr val="tx1"/>
                </a:solidFill>
                <a:latin typeface="Arial Narrow" panose="020B0606020202030204" pitchFamily="34" charset="0"/>
              </a:rPr>
              <a:t>EL VALOR MÍNIMO SERÁ EL DE MERCADO QUE SURJA DE LA DETERMINACIÓN QUE SE LLEVE A CABO CONFORME LO DESCRITO CON ANTERIORIDAD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9A89158-2801-440D-AC64-BB4085E9A46C}" type="slidenum">
              <a:rPr lang="es-AR"/>
              <a:pPr/>
              <a:t>37</a:t>
            </a:fld>
            <a:endParaRPr lang="es-AR"/>
          </a:p>
        </p:txBody>
      </p:sp>
      <p:sp>
        <p:nvSpPr>
          <p:cNvPr id="9" name="Rectángulo redondeado 8"/>
          <p:cNvSpPr/>
          <p:nvPr/>
        </p:nvSpPr>
        <p:spPr>
          <a:xfrm>
            <a:off x="421869" y="2498228"/>
            <a:ext cx="11006668" cy="286616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 defTabSz="914400">
              <a:spcAft>
                <a:spcPts val="1200"/>
              </a:spcAft>
            </a:pPr>
            <a:r>
              <a:rPr lang="es-ES" u="sng" dirty="0">
                <a:solidFill>
                  <a:schemeClr val="tx1"/>
                </a:solidFill>
                <a:latin typeface="Arial Narrow" panose="020B0606020202030204" pitchFamily="34" charset="0"/>
              </a:rPr>
              <a:t>VALOR </a:t>
            </a:r>
            <a:r>
              <a:rPr lang="es-ES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MÍNIMO</a:t>
            </a:r>
          </a:p>
          <a:p>
            <a:pPr algn="just" defTabSz="914400">
              <a:spcAft>
                <a:spcPts val="1200"/>
              </a:spcAft>
            </a:pPr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SERÁ </a:t>
            </a:r>
            <a:r>
              <a:rPr lang="es-ES" dirty="0">
                <a:solidFill>
                  <a:schemeClr val="tx1"/>
                </a:solidFill>
                <a:latin typeface="Arial Narrow" panose="020B0606020202030204" pitchFamily="34" charset="0"/>
              </a:rPr>
              <a:t>EL QUE SURJA DE MULTIPLICAR POR CUATRO </a:t>
            </a:r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(4) LA </a:t>
            </a:r>
            <a:r>
              <a:rPr lang="es-ES" dirty="0">
                <a:solidFill>
                  <a:schemeClr val="tx1"/>
                </a:solidFill>
                <a:latin typeface="Arial Narrow" panose="020B0606020202030204" pitchFamily="34" charset="0"/>
              </a:rPr>
              <a:t>BASE IMPONIBLE ESTABLECIDA </a:t>
            </a:r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 LOS </a:t>
            </a:r>
            <a:r>
              <a:rPr lang="es-ES" dirty="0">
                <a:solidFill>
                  <a:schemeClr val="tx1"/>
                </a:solidFill>
                <a:latin typeface="Arial Narrow" panose="020B0606020202030204" pitchFamily="34" charset="0"/>
              </a:rPr>
              <a:t>EFECTOS DEL PAGO DE LOS IMPUESTOS INMOBILIARIOS O TRIBUTOS SIMILARES A LA FECHA DE </a:t>
            </a:r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REGULARIZACIÓN</a:t>
            </a:r>
          </a:p>
          <a:p>
            <a:pPr algn="just" defTabSz="914400">
              <a:spcAft>
                <a:spcPts val="1200"/>
              </a:spcAft>
            </a:pPr>
            <a:r>
              <a:rPr lang="es-ES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DEMOSTRACIÓN </a:t>
            </a:r>
            <a:r>
              <a:rPr lang="es-ES" u="sng" dirty="0">
                <a:solidFill>
                  <a:schemeClr val="tx1"/>
                </a:solidFill>
                <a:latin typeface="Arial Narrow" panose="020B0606020202030204" pitchFamily="34" charset="0"/>
              </a:rPr>
              <a:t>DE QUE EL VALOR DE MERCADO DEL </a:t>
            </a:r>
            <a:r>
              <a:rPr lang="es-ES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BIEN ES </a:t>
            </a:r>
            <a:r>
              <a:rPr lang="es-ES" u="sng" dirty="0">
                <a:solidFill>
                  <a:schemeClr val="tx1"/>
                </a:solidFill>
                <a:latin typeface="Arial Narrow" panose="020B0606020202030204" pitchFamily="34" charset="0"/>
              </a:rPr>
              <a:t>INFERIOR AL VALOR </a:t>
            </a:r>
            <a:r>
              <a:rPr lang="es-ES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MÍNIMO</a:t>
            </a:r>
          </a:p>
          <a:p>
            <a:pPr algn="just" defTabSz="914400">
              <a:spcAft>
                <a:spcPts val="1200"/>
              </a:spcAft>
            </a:pPr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EL </a:t>
            </a:r>
            <a:r>
              <a:rPr lang="es-ES" dirty="0">
                <a:solidFill>
                  <a:schemeClr val="tx1"/>
                </a:solidFill>
                <a:latin typeface="Arial Narrow" panose="020B0606020202030204" pitchFamily="34" charset="0"/>
              </a:rPr>
              <a:t>CONTRIBUYENTE PODRÁ </a:t>
            </a:r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DEMOSTRARLO, </a:t>
            </a:r>
            <a:r>
              <a:rPr lang="es-ES" dirty="0">
                <a:solidFill>
                  <a:schemeClr val="tx1"/>
                </a:solidFill>
                <a:latin typeface="Arial Narrow" panose="020B0606020202030204" pitchFamily="34" charset="0"/>
              </a:rPr>
              <a:t>ACOMPAÑANDO COMO </a:t>
            </a:r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DOCUMENTACIÓN, EL </a:t>
            </a:r>
            <a:r>
              <a:rPr lang="es-ES" dirty="0">
                <a:solidFill>
                  <a:schemeClr val="tx1"/>
                </a:solidFill>
                <a:latin typeface="Arial Narrow" panose="020B0606020202030204" pitchFamily="34" charset="0"/>
              </a:rPr>
              <a:t>IMPORTE QUE DETERMINE UN CORREDOR INMOBILIARIO U OTRO PROFESIONAL IDÓNEO CUYO TÍTULO LO HABILITE PARA </a:t>
            </a:r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HACERLO, </a:t>
            </a:r>
            <a:r>
              <a:rPr lang="es-ES" dirty="0">
                <a:solidFill>
                  <a:schemeClr val="tx1"/>
                </a:solidFill>
                <a:latin typeface="Arial Narrow" panose="020B0606020202030204" pitchFamily="34" charset="0"/>
              </a:rPr>
              <a:t>EN CUYO </a:t>
            </a:r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CASO, </a:t>
            </a:r>
            <a:r>
              <a:rPr lang="es-ES" dirty="0">
                <a:solidFill>
                  <a:schemeClr val="tx1"/>
                </a:solidFill>
                <a:latin typeface="Arial Narrow" panose="020B0606020202030204" pitchFamily="34" charset="0"/>
              </a:rPr>
              <a:t>DEBERÁ ACREDITARSE CON LA CONSTANCIA </a:t>
            </a:r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QUE, </a:t>
            </a:r>
            <a:r>
              <a:rPr lang="es-ES" dirty="0">
                <a:solidFill>
                  <a:schemeClr val="tx1"/>
                </a:solidFill>
                <a:latin typeface="Arial Narrow" panose="020B0606020202030204" pitchFamily="34" charset="0"/>
              </a:rPr>
              <a:t>A ESOS </a:t>
            </a:r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EFECTOS, </a:t>
            </a:r>
            <a:r>
              <a:rPr lang="es-ES" dirty="0">
                <a:solidFill>
                  <a:schemeClr val="tx1"/>
                </a:solidFill>
                <a:latin typeface="Arial Narrow" panose="020B0606020202030204" pitchFamily="34" charset="0"/>
              </a:rPr>
              <a:t>AQUELLOS SUJETOS EMITAN </a:t>
            </a:r>
          </a:p>
        </p:txBody>
      </p:sp>
      <p:sp>
        <p:nvSpPr>
          <p:cNvPr id="6" name="Rectángulo 5"/>
          <p:cNvSpPr/>
          <p:nvPr/>
        </p:nvSpPr>
        <p:spPr>
          <a:xfrm>
            <a:off x="6407867" y="1151116"/>
            <a:ext cx="17102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s-ES" sz="1600" dirty="0">
                <a:latin typeface="Arial Narrow" panose="020B0606020202030204" pitchFamily="34" charset="0"/>
              </a:rPr>
              <a:t>CONVERTIDO A </a:t>
            </a:r>
            <a:r>
              <a:rPr lang="es-ES" sz="1600" dirty="0" smtClean="0">
                <a:latin typeface="Arial Narrow" panose="020B0606020202030204" pitchFamily="34" charset="0"/>
              </a:rPr>
              <a:t>U$D </a:t>
            </a:r>
            <a:r>
              <a:rPr lang="es-ES" sz="1600" dirty="0">
                <a:latin typeface="Arial Narrow" panose="020B0606020202030204" pitchFamily="34" charset="0"/>
              </a:rPr>
              <a:t>AL TIPO DE CAMBIO DE LA </a:t>
            </a:r>
            <a:r>
              <a:rPr lang="es-ES" sz="1600" dirty="0" smtClean="0">
                <a:latin typeface="Arial Narrow" panose="020B0606020202030204" pitchFamily="34" charset="0"/>
              </a:rPr>
              <a:t>REGULARIZACIÓN</a:t>
            </a:r>
          </a:p>
          <a:p>
            <a:pPr defTabSz="914400"/>
            <a:r>
              <a:rPr lang="es-ES" sz="1600" dirty="0" smtClean="0">
                <a:latin typeface="Arial Narrow" panose="020B0606020202030204" pitchFamily="34" charset="0"/>
              </a:rPr>
              <a:t>$ 1.000</a:t>
            </a:r>
            <a:endParaRPr lang="es-ES" sz="1600" dirty="0">
              <a:latin typeface="Arial Narrow" panose="020B0606020202030204" pitchFamily="34" charset="0"/>
            </a:endParaRPr>
          </a:p>
        </p:txBody>
      </p:sp>
      <p:sp>
        <p:nvSpPr>
          <p:cNvPr id="7" name="Abrir llave 6"/>
          <p:cNvSpPr/>
          <p:nvPr/>
        </p:nvSpPr>
        <p:spPr>
          <a:xfrm>
            <a:off x="3551950" y="1320800"/>
            <a:ext cx="93134" cy="10922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914400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040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6143" y="299120"/>
            <a:ext cx="11371544" cy="1450757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ES" sz="3200" b="1" dirty="0">
                <a:solidFill>
                  <a:schemeClr val="tx1"/>
                </a:solidFill>
                <a:latin typeface="Arial Narrow" panose="020B0606020202030204" pitchFamily="34" charset="0"/>
              </a:rPr>
              <a:t>SOLICITUD DE REDUCCIÓN DE LA BASE IMPONIBLE DE INMUEBLES URBANOS (RG, 16)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6142" y="1915308"/>
            <a:ext cx="11083309" cy="4023360"/>
          </a:xfrm>
        </p:spPr>
        <p:txBody>
          <a:bodyPr anchor="t">
            <a:normAutofit/>
          </a:bodyPr>
          <a:lstStyle/>
          <a:p>
            <a:pPr marL="268288" indent="-268288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“PRESENTACIONES DIGITALES”</a:t>
            </a:r>
          </a:p>
          <a:p>
            <a:pPr marL="268288" indent="-268288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DOCUMENTACIÓN </a:t>
            </a:r>
            <a:r>
              <a:rPr lang="es-E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QUE DEMUESTRE QUE EL VALOR DE MERCADO DEL BIEN ES INFERIOR AL IMPUESTO MÍNIMO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92C16232-254C-48E1-B6A2-E4886E0C1E60}" type="slidenum">
              <a:rPr lang="es-ES"/>
              <a:pPr/>
              <a:t>38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45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" y="185004"/>
            <a:ext cx="11805920" cy="712463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E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SUJETOS NO RESIDENTES QUE FUERON RESIDENTES FISCALES ARGENTINOS (RG, 3 y 4)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9079" y="1007533"/>
            <a:ext cx="11560387" cy="4944533"/>
          </a:xfrm>
        </p:spPr>
        <p:txBody>
          <a:bodyPr>
            <a:noAutofit/>
          </a:bodyPr>
          <a:lstStyle/>
          <a:p>
            <a:pPr marL="271463" indent="-271463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s-ES" sz="1800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ALCANCE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PH </a:t>
            </a:r>
            <a:r>
              <a:rPr lang="es-E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QUE HUBIERAN SIDO RESIDENTES FISCALES EN EL PAÍS ANTES DEL </a:t>
            </a: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31/12/2023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PÉRDIDA </a:t>
            </a:r>
            <a:r>
              <a:rPr lang="es-E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DE LA CONDICIÓN AL </a:t>
            </a: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31/12/2023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DE </a:t>
            </a:r>
            <a:r>
              <a:rPr lang="es-E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ADHERIR AL </a:t>
            </a: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RÉGIMEN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ADQUIRIRÁN </a:t>
            </a:r>
            <a:r>
              <a:rPr lang="es-E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NUEVAMENTE LA RESIDENCIA FISCAL A PARTIR DEL </a:t>
            </a: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1/1/2024, INCLUSIVE</a:t>
            </a:r>
          </a:p>
          <a:p>
            <a:pPr marL="271463" indent="-271463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s-ES" sz="1800" u="sng" dirty="0">
                <a:solidFill>
                  <a:schemeClr val="tx1"/>
                </a:solidFill>
                <a:latin typeface="Arial Narrow" panose="020B0606020202030204" pitchFamily="34" charset="0"/>
              </a:rPr>
              <a:t>OBLIGACIONES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s-E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DESIGNAR RESPONSABLE POR DEUDA AJENA (ART 6 y 7 LEY 11683)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s-E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GESTIÓN ALTA CLAVE FISCAL “SISTEMA REGISTRAL” MENÚ REGISTRO TRIBUTARIO OPCIÓN RELACIONES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s-E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DEBERÁN INGRESAR UNA NUEVA RELACIÓN “RESPONSABLE POR DEUDA AJENA ART 6 LEY 11683”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s-E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EL DESIGNADO DEBERÁ ACEPTAR EN EL SISTEMA REGISTRAL MENÚ REGISTRO TRIBUTARIO OPCIÓN ACEPTACIÓN DE LA DESIGNACIÓN</a:t>
            </a:r>
          </a:p>
          <a:p>
            <a:pPr marL="271463" indent="-271463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s-ES" sz="1800" u="sng" dirty="0">
                <a:solidFill>
                  <a:schemeClr val="tx1"/>
                </a:solidFill>
                <a:latin typeface="Arial Narrow" panose="020B0606020202030204" pitchFamily="34" charset="0"/>
              </a:rPr>
              <a:t>SITUACIONES EN QUE SE INCURRAN EN ALGUNA DE LAS CAUSALES DE PÉRDIDA DE RESIDENCIA (LIG, ART 117)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s-E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ACREDITACIÓN ANTE LA AFIP (RG 4236 y DTO 608/24, ART 4, 2º p) 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6232-254C-48E1-B6A2-E4886E0C1E60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148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3510" y="164058"/>
            <a:ext cx="11390243" cy="994503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E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VALUACIÓN DE ACCIONES, CUOTAS Y PARTICIPACIÓN EN SOCIEDADES DEL PAÍS Y DEL EXTERIOR (L, 27.1, c  y  27.2, c  y  DR ,11) </a:t>
            </a:r>
            <a:endParaRPr lang="es-AR" sz="2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9A89158-2801-440D-AC64-BB4085E9A46C}" type="slidenum">
              <a:rPr lang="es-AR"/>
              <a:pPr/>
              <a:t>39</a:t>
            </a:fld>
            <a:endParaRPr lang="es-AR"/>
          </a:p>
        </p:txBody>
      </p:sp>
      <p:sp>
        <p:nvSpPr>
          <p:cNvPr id="9" name="Rectángulo redondeado 8"/>
          <p:cNvSpPr/>
          <p:nvPr/>
        </p:nvSpPr>
        <p:spPr>
          <a:xfrm>
            <a:off x="495298" y="1353153"/>
            <a:ext cx="11006668" cy="130815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 defTabSz="914400">
              <a:spcAft>
                <a:spcPts val="1200"/>
              </a:spcAft>
            </a:pPr>
            <a:r>
              <a:rPr lang="es-ES" sz="2200" b="1" dirty="0">
                <a:solidFill>
                  <a:prstClr val="black"/>
                </a:solidFill>
                <a:latin typeface="Arial Narrow" panose="020B0606020202030204" pitchFamily="34" charset="0"/>
              </a:rPr>
              <a:t>VALOR PROPORCIONAL </a:t>
            </a:r>
            <a:r>
              <a:rPr lang="es-ES" sz="2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ATRIBUIBLE A DICHAS </a:t>
            </a:r>
            <a:r>
              <a:rPr lang="es-ES" sz="2200" b="1" dirty="0">
                <a:solidFill>
                  <a:prstClr val="black"/>
                </a:solidFill>
                <a:latin typeface="Arial Narrow" panose="020B0606020202030204" pitchFamily="34" charset="0"/>
              </a:rPr>
              <a:t>PARTICIPACIONES SEGÚN EL ÚLTIMO BALANCE CERRADO ANTES DEL 31/12/2023 ACTUALIZADO POR IPC HASTA EL 31/12/2023 Y CONVERTIDO EN </a:t>
            </a:r>
            <a:r>
              <a:rPr lang="es-ES" sz="2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U$D CON </a:t>
            </a:r>
            <a:r>
              <a:rPr lang="es-ES" sz="2200" b="1" dirty="0">
                <a:solidFill>
                  <a:prstClr val="black"/>
                </a:solidFill>
                <a:latin typeface="Arial Narrow" panose="020B0606020202030204" pitchFamily="34" charset="0"/>
              </a:rPr>
              <a:t>EL TIPO DE CAMBIO DE LA REGULARIZACIÓN</a:t>
            </a:r>
          </a:p>
        </p:txBody>
      </p:sp>
      <p:sp>
        <p:nvSpPr>
          <p:cNvPr id="10" name="Rectángulo redondeado 9"/>
          <p:cNvSpPr/>
          <p:nvPr/>
        </p:nvSpPr>
        <p:spPr>
          <a:xfrm>
            <a:off x="495298" y="2895600"/>
            <a:ext cx="11006668" cy="10414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7800" indent="-177800" algn="just" defTabSz="9144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ÚLTIMO </a:t>
            </a:r>
            <a:r>
              <a:rPr lang="es-ES" sz="2200" b="1" dirty="0">
                <a:solidFill>
                  <a:prstClr val="black"/>
                </a:solidFill>
                <a:latin typeface="Arial Narrow" panose="020B0606020202030204" pitchFamily="34" charset="0"/>
              </a:rPr>
              <a:t>EJERCICIO CERRADO ANTES DEL 31/12/2023 </a:t>
            </a:r>
            <a:r>
              <a:rPr lang="es-ES" sz="2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(SI </a:t>
            </a:r>
            <a:r>
              <a:rPr lang="es-ES" sz="2200" b="1" dirty="0">
                <a:solidFill>
                  <a:prstClr val="black"/>
                </a:solidFill>
                <a:latin typeface="Arial Narrow" panose="020B0606020202030204" pitchFamily="34" charset="0"/>
              </a:rPr>
              <a:t>CIERRA AL 31/12/2023 SE DEBE </a:t>
            </a:r>
            <a:r>
              <a:rPr lang="es-ES" sz="2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CONSIDERAR)  </a:t>
            </a:r>
            <a:endParaRPr lang="es-ES" sz="22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495298" y="4186710"/>
            <a:ext cx="11006668" cy="188389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 defTabSz="914400">
              <a:spcAft>
                <a:spcPts val="1200"/>
              </a:spcAft>
            </a:pPr>
            <a:r>
              <a:rPr lang="es-ES" sz="22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AUMENTOS </a:t>
            </a:r>
            <a:r>
              <a:rPr lang="es-ES" sz="2200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Y/O </a:t>
            </a:r>
            <a:r>
              <a:rPr lang="es-ES" sz="22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DISMINUCIONES DE CAPITAL PRODUCIDOS ENTRE LA FECHA DE CIERRE DE LA SOCIEDAD </a:t>
            </a:r>
            <a:r>
              <a:rPr lang="es-ES" sz="2200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EMISORA </a:t>
            </a:r>
            <a:r>
              <a:rPr lang="es-ES" sz="22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Y EL </a:t>
            </a:r>
            <a:r>
              <a:rPr lang="es-ES" sz="2200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31/12/2023</a:t>
            </a:r>
          </a:p>
          <a:p>
            <a:pPr marL="342900" indent="-342900" algn="just" defTabSz="9144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SE </a:t>
            </a:r>
            <a:r>
              <a:rPr lang="es-ES" sz="2200" b="1" dirty="0">
                <a:solidFill>
                  <a:prstClr val="black"/>
                </a:solidFill>
                <a:latin typeface="Arial Narrow" panose="020B0606020202030204" pitchFamily="34" charset="0"/>
              </a:rPr>
              <a:t>APLICA REGLAMENTACIÓN DEL IBP </a:t>
            </a:r>
            <a:r>
              <a:rPr lang="es-ES" sz="2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(DTO 127/96)</a:t>
            </a:r>
          </a:p>
          <a:p>
            <a:pPr marL="342900" indent="-342900" algn="just" defTabSz="9144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DEBE </a:t>
            </a:r>
            <a:r>
              <a:rPr lang="es-ES" sz="2200" b="1" dirty="0">
                <a:solidFill>
                  <a:prstClr val="black"/>
                </a:solidFill>
                <a:latin typeface="Arial Narrow" panose="020B0606020202030204" pitchFamily="34" charset="0"/>
              </a:rPr>
              <a:t>ACTUALIZARSE DESDE LA FECHA EN QUE TUVO LUGAR Y EL </a:t>
            </a:r>
            <a:r>
              <a:rPr lang="es-ES" sz="2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31/12/2023 POR EL IPC</a:t>
            </a:r>
            <a:r>
              <a:rPr lang="es-ES" sz="2200" b="1" dirty="0">
                <a:solidFill>
                  <a:prstClr val="black"/>
                </a:solidFill>
                <a:latin typeface="Arial Narrow" panose="020B0606020202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88610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7930" y="249424"/>
            <a:ext cx="11479696" cy="1450757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ES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VALUACIÓN DE OTROS BIENES EN EL PAÍS Y EN EL EXTERIOR (L, 27.1, i  y  27.2, h y DR, 11) </a:t>
            </a:r>
            <a:endParaRPr lang="es-AR" sz="28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1419" y="1885491"/>
            <a:ext cx="11247120" cy="4023360"/>
          </a:xfrm>
        </p:spPr>
        <p:txBody>
          <a:bodyPr anchor="t">
            <a:noAutofit/>
          </a:bodyPr>
          <a:lstStyle/>
          <a:p>
            <a:pPr marL="268288" indent="-268288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sz="2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​</a:t>
            </a:r>
            <a:r>
              <a:rPr lang="es-E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COSTO DE </a:t>
            </a: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ADQUISICIÓN, </a:t>
            </a:r>
            <a:r>
              <a:rPr lang="es-E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CONSTRUCCIÓN O VALOR A LA FECHA DE INGRESO AL </a:t>
            </a: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PATRIMONIO</a:t>
            </a:r>
          </a:p>
          <a:p>
            <a:pPr marL="268288" indent="-268288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ACTUALIZADO </a:t>
            </a:r>
            <a:r>
              <a:rPr lang="es-E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POR </a:t>
            </a: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I.P.M.N.G.  </a:t>
            </a:r>
            <a:r>
              <a:rPr lang="es-E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SEGÚN TABLA AFIP PARA EL MES DE </a:t>
            </a: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DICIEMBRE</a:t>
            </a:r>
          </a:p>
          <a:p>
            <a:pPr marL="268288" indent="-268288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LEY IBP, </a:t>
            </a:r>
            <a:r>
              <a:rPr lang="es-E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ART </a:t>
            </a: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22, Inc. g)</a:t>
            </a:r>
            <a:r>
              <a:rPr lang="es-E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 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9A89158-2801-440D-AC64-BB4085E9A46C}" type="slidenum">
              <a:rPr lang="es-AR"/>
              <a:pPr/>
              <a:t>40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9777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5152" y="140093"/>
            <a:ext cx="11602596" cy="863759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ES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CRIPTOMONEDAS, CRIPTOACTIVOS Y DEMÁS ACTIVOS VIRTUALES (L, 24 y DR, 12) </a:t>
            </a:r>
            <a:endParaRPr lang="es-AR" sz="28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5152" y="1140054"/>
            <a:ext cx="11602596" cy="5151415"/>
          </a:xfrm>
        </p:spPr>
        <p:txBody>
          <a:bodyPr anchor="t">
            <a:noAutofit/>
          </a:bodyPr>
          <a:lstStyle/>
          <a:p>
            <a:pPr marL="179388" indent="-179388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sz="1800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SE CONSIDERARÁN EN EL </a:t>
            </a:r>
            <a:r>
              <a:rPr lang="es-ES" sz="1800" b="1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PAÍS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–"/>
            </a:pPr>
            <a:r>
              <a:rPr lang="es-ES" dirty="0">
                <a:solidFill>
                  <a:schemeClr val="tx1"/>
                </a:solidFill>
                <a:latin typeface="Arial Narrow" panose="020B0606020202030204" pitchFamily="34" charset="0"/>
              </a:rPr>
              <a:t>EN LA MEDIDA EN QUE SE HUBIEREN ENCONTRADO EN CUSTODIA Y/O ADMINISTRACIÓN A LA FECHA DE REGULARIZACIÓN DE UN PROVEEDOR DE SERVICIOS DE ACTIVOS VIRTUALES INSCRIPTO EN LA C.N.V.</a:t>
            </a:r>
          </a:p>
          <a:p>
            <a:pPr marL="179388" indent="-179388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sz="1800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CRITERIO DE VALUACIÓN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–"/>
            </a:pPr>
            <a:r>
              <a:rPr lang="es-ES" dirty="0">
                <a:solidFill>
                  <a:schemeClr val="tx1"/>
                </a:solidFill>
                <a:latin typeface="Arial Narrow" panose="020B0606020202030204" pitchFamily="34" charset="0"/>
              </a:rPr>
              <a:t> VALOR DE MERCADO AL </a:t>
            </a:r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31/12/2023</a:t>
            </a:r>
            <a:endParaRPr lang="es-ES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–"/>
            </a:pPr>
            <a:r>
              <a:rPr lang="es-ES" dirty="0">
                <a:solidFill>
                  <a:schemeClr val="tx1"/>
                </a:solidFill>
                <a:latin typeface="Arial Narrow" panose="020B0606020202030204" pitchFamily="34" charset="0"/>
              </a:rPr>
              <a:t>VALOR DE </a:t>
            </a:r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ADQUISICIÓN</a:t>
            </a:r>
            <a:endParaRPr lang="es-ES" sz="16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179388" indent="-179388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sz="1800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BIENES QUE NO SE ENCUENTREN BAJO CUSTODIA Y/O ADMINISTRACIÓN DE UNA ENTIDAD A TALES EFECTOS, EN EL PAÍS O EN UNA JURISDICCIÓN O PAÍS EXTRANJERO NO IDENTIFICADO POR EL GAFI COMO ALTO RIESGO (LISTA NEGRA) O BAJO MONITOREO INTENSIFICADO (LISTA GRIS)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–"/>
            </a:pPr>
            <a:r>
              <a:rPr lang="es-ES" dirty="0">
                <a:solidFill>
                  <a:schemeClr val="tx1"/>
                </a:solidFill>
                <a:latin typeface="Arial Narrow" panose="020B0606020202030204" pitchFamily="34" charset="0"/>
              </a:rPr>
              <a:t>SOLO PODRÁN INGRESAR AL RÉGIMEN SI ANTES </a:t>
            </a:r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DEL 30/9/2024 SON </a:t>
            </a:r>
            <a:r>
              <a:rPr lang="es-ES" dirty="0">
                <a:solidFill>
                  <a:schemeClr val="tx1"/>
                </a:solidFill>
                <a:latin typeface="Arial Narrow" panose="020B0606020202030204" pitchFamily="34" charset="0"/>
              </a:rPr>
              <a:t>TRANSFERIDOS A ENTIDADES QUE CUMPLAN TALES REQUISITOS, EN CUYO CASO TENDRÁN QUE MANTENERSE ALLÍ DEPOSITADOS HASTA ESA FECHA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9A89158-2801-440D-AC64-BB4085E9A46C}" type="slidenum">
              <a:rPr lang="es-AR"/>
              <a:pPr/>
              <a:t>41</a:t>
            </a:fld>
            <a:endParaRPr lang="es-AR"/>
          </a:p>
        </p:txBody>
      </p:sp>
      <p:sp>
        <p:nvSpPr>
          <p:cNvPr id="7" name="Rectángulo 6"/>
          <p:cNvSpPr/>
          <p:nvPr/>
        </p:nvSpPr>
        <p:spPr>
          <a:xfrm>
            <a:off x="4695421" y="2986995"/>
            <a:ext cx="9982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lang="es-ES" sz="1600" dirty="0">
                <a:solidFill>
                  <a:prstClr val="black"/>
                </a:solidFill>
                <a:latin typeface="Arial Narrow" panose="020B0606020202030204" pitchFamily="34" charset="0"/>
              </a:rPr>
              <a:t>EL QUE FUERA MAYOR</a:t>
            </a:r>
          </a:p>
        </p:txBody>
      </p:sp>
      <p:sp>
        <p:nvSpPr>
          <p:cNvPr id="8" name="Rectángulo 7"/>
          <p:cNvSpPr/>
          <p:nvPr/>
        </p:nvSpPr>
        <p:spPr>
          <a:xfrm>
            <a:off x="6208008" y="2986995"/>
            <a:ext cx="292605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lang="es-ES" sz="1600" dirty="0">
                <a:solidFill>
                  <a:prstClr val="black"/>
                </a:solidFill>
                <a:latin typeface="Arial Narrow" panose="020B0606020202030204" pitchFamily="34" charset="0"/>
              </a:rPr>
              <a:t>CONVERTIDO AL TIPO DE CAMBIO DE </a:t>
            </a:r>
            <a:r>
              <a:rPr lang="es-ES" sz="16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REGULARIZACIÓN</a:t>
            </a:r>
          </a:p>
          <a:p>
            <a:pPr algn="ctr" defTabSz="914400"/>
            <a:r>
              <a:rPr lang="es-ES" sz="16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$1000</a:t>
            </a:r>
            <a:endParaRPr lang="es-ES" sz="16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Cerrar llave 8"/>
          <p:cNvSpPr/>
          <p:nvPr/>
        </p:nvSpPr>
        <p:spPr>
          <a:xfrm>
            <a:off x="4243508" y="3073159"/>
            <a:ext cx="194733" cy="830997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914400"/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00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7055" y="228600"/>
            <a:ext cx="11441117" cy="785425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ES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BIENES EN EL EXTERIOR (DR, 8) </a:t>
            </a:r>
            <a:endParaRPr lang="es-AR" sz="28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87055" y="1209630"/>
            <a:ext cx="11441117" cy="5012266"/>
          </a:xfrm>
        </p:spPr>
        <p:txBody>
          <a:bodyPr anchor="t">
            <a:noAutofit/>
          </a:bodyPr>
          <a:lstStyle/>
          <a:p>
            <a:pPr marL="179388" indent="-179388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dirty="0">
                <a:solidFill>
                  <a:schemeClr val="tx1"/>
                </a:solidFill>
                <a:latin typeface="Arial Narrow" panose="020B0606020202030204" pitchFamily="34" charset="0"/>
              </a:rPr>
              <a:t>​</a:t>
            </a:r>
            <a:r>
              <a:rPr lang="es-ES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MONEDA </a:t>
            </a:r>
            <a:r>
              <a:rPr lang="es-ES" b="1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EXTRANJERA, EN </a:t>
            </a:r>
            <a:r>
              <a:rPr lang="es-ES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EFECTIVO </a:t>
            </a:r>
            <a:r>
              <a:rPr lang="es-ES" b="1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O DEPOSITADA </a:t>
            </a:r>
            <a:r>
              <a:rPr lang="es-ES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EN CUENTAS BANCARIAS O DE CUALQUIER OTRO TIPO EN ENTIDADES FINANCIERAS DEL EXTERIOR</a:t>
            </a:r>
            <a:r>
              <a:rPr lang="es-ES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s-ES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(L, 24.2, a)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–"/>
            </a:pP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ENTIDADES </a:t>
            </a:r>
            <a:r>
              <a:rPr lang="es-E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NO RESIDENTES EN EL </a:t>
            </a: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PAÍS</a:t>
            </a:r>
          </a:p>
          <a:p>
            <a:pPr marL="179388" indent="-179388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ACCIONES, PARTICIPACIÓN EN SOCIEDADES, DERECHOS DE BENEFICIARIOS O FIDEICOMISARIOS Y OTROS PATRIMONIOS</a:t>
            </a:r>
            <a:r>
              <a:rPr lang="es-ES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(L, 24, 2, c)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–"/>
            </a:pPr>
            <a:r>
              <a:rPr lang="es-E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RESULTAN DE APLICACIÓN PARA LOS TÍTULOS O DERECHOS MENCIONADOS QUE NO COTICEN EN BOLSAS O MERCADOS DEL EXTERIOR</a:t>
            </a:r>
          </a:p>
          <a:p>
            <a:pPr marL="179388" indent="-179388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s-ES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DERECHOS Y OTROS BIENES INTANGIBLES</a:t>
            </a:r>
            <a:r>
              <a:rPr lang="es-ES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s-ES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(L 24, 2, g)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–"/>
            </a:pPr>
            <a:r>
              <a:rPr lang="es-E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SE CONSIDERARÁN BIENES EN EL EXTERIOR EN LA MEDIDA QUE SU TITULAR REVISTA LA CONDICIÓN DE NO RESIDENTE EN EL PAÍS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9A89158-2801-440D-AC64-BB4085E9A46C}" type="slidenum">
              <a:rPr lang="es-AR"/>
              <a:pPr/>
              <a:t>42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4097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5900" y="299120"/>
            <a:ext cx="11093248" cy="804124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ES" sz="3200" b="1" dirty="0">
                <a:solidFill>
                  <a:schemeClr val="tx1"/>
                </a:solidFill>
                <a:latin typeface="Arial Narrow" panose="020B0606020202030204" pitchFamily="34" charset="0"/>
              </a:rPr>
              <a:t>EFECTOS DE LA REGULARIZACIÓN (ART 34)</a:t>
            </a:r>
            <a:endParaRPr lang="es-AR" sz="32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0324" y="1388534"/>
            <a:ext cx="10849554" cy="4023360"/>
          </a:xfrm>
        </p:spPr>
        <p:txBody>
          <a:bodyPr anchor="t">
            <a:normAutofit/>
          </a:bodyPr>
          <a:lstStyle/>
          <a:p>
            <a:pPr marL="447675" indent="-447675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s-ES" sz="2400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NO SE APLICAN PRESUNCIONES LEGALES POR </a:t>
            </a:r>
            <a:r>
              <a:rPr lang="es-ES" sz="2400" b="1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LAS </a:t>
            </a:r>
            <a:r>
              <a:rPr lang="es-ES" sz="2400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TENENCIAS </a:t>
            </a:r>
            <a:r>
              <a:rPr lang="es-ES" sz="2400" b="1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DECLARADAS</a:t>
            </a:r>
          </a:p>
          <a:p>
            <a:pPr marL="625475" lvl="1" indent="-1778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PRESUNCIONES (ART </a:t>
            </a:r>
            <a:r>
              <a:rPr lang="es-E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18 LEY </a:t>
            </a: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11683)</a:t>
            </a:r>
          </a:p>
          <a:p>
            <a:pPr marL="625475" lvl="1" indent="-1778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OTRAS </a:t>
            </a:r>
            <a:r>
              <a:rPr lang="es-E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PRESUNCIONES </a:t>
            </a: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(L, 18.1, </a:t>
            </a:r>
            <a:r>
              <a:rPr lang="es-E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18.2 </a:t>
            </a: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y 18.3)</a:t>
            </a:r>
          </a:p>
          <a:p>
            <a:pPr marL="447675" indent="-447675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s-ES" sz="2400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LIBERACIÓN DE ACCIONES CIVILES Y DE DELITOS </a:t>
            </a:r>
            <a:r>
              <a:rPr lang="es-ES" sz="2400" b="1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TRIBUTARIOS, CAMBIARIOS, </a:t>
            </a:r>
            <a:r>
              <a:rPr lang="es-ES" sz="2400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ADUANEROS E INFRACCIONES ADMINISTRATIVAS</a:t>
            </a:r>
          </a:p>
          <a:p>
            <a:pPr marL="447675" indent="-447675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s-ES" sz="2400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LIBERACIÓN DE IMPUESTOS OMITIDOS DE </a:t>
            </a:r>
            <a:r>
              <a:rPr lang="es-ES" sz="2400" b="1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INGRESAR</a:t>
            </a:r>
          </a:p>
          <a:p>
            <a:pPr marL="447675" indent="-447675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s-ES" sz="2400" b="1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BLOQUEO FISCAL</a:t>
            </a:r>
            <a:endParaRPr lang="es-AR" sz="2400" b="1" u="sng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2F711608-42F5-43E6-9BD2-D160CD05BEF0}" type="slidenum">
              <a:rPr lang="es-AR"/>
              <a:pPr/>
              <a:t>43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66638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6386" y="189789"/>
            <a:ext cx="11381483" cy="774307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ES" sz="3200" b="1" dirty="0">
                <a:solidFill>
                  <a:schemeClr val="tx1"/>
                </a:solidFill>
                <a:latin typeface="Arial Narrow" panose="020B0606020202030204" pitchFamily="34" charset="0"/>
              </a:rPr>
              <a:t>EFECTOS DE LA LIBERACIÓN (L, 34, b y c,  DR, 21) </a:t>
            </a:r>
            <a:endParaRPr lang="es-AR" sz="32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6385" y="1060542"/>
            <a:ext cx="11381483" cy="5201110"/>
          </a:xfrm>
        </p:spPr>
        <p:txBody>
          <a:bodyPr anchor="t">
            <a:noAutofit/>
          </a:bodyPr>
          <a:lstStyle/>
          <a:p>
            <a:pPr marL="268288" indent="-268288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MECANISMO DE LA LIBERACIÓN DE DELITOS</a:t>
            </a:r>
            <a:r>
              <a:rPr lang="es-ES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s-ES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(L, 34, b  y DR, 21)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Arial Narrow" panose="020B0606020202030204" pitchFamily="34" charset="0"/>
              <a:buChar char="–"/>
            </a:pPr>
            <a:r>
              <a:rPr lang="es-E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LA LIBERACIÓN RESPECTO DE LOS PROCESOS JUDICIALES EN </a:t>
            </a: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CURSO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Arial Narrow" panose="020B0606020202030204" pitchFamily="34" charset="0"/>
              <a:buChar char="–"/>
            </a:pP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EN </a:t>
            </a:r>
            <a:r>
              <a:rPr lang="es-E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LOS </a:t>
            </a: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FUEROS </a:t>
            </a:r>
            <a:r>
              <a:rPr lang="es-E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CIVILES </a:t>
            </a: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Y/O PENALES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Arial Narrow" panose="020B0606020202030204" pitchFamily="34" charset="0"/>
              <a:buChar char="–"/>
            </a:pP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PROCEDERÁ A PEDIDO </a:t>
            </a:r>
            <a:r>
              <a:rPr lang="es-E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DE PARTE </a:t>
            </a: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INTERESADA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Arial Narrow" panose="020B0606020202030204" pitchFamily="34" charset="0"/>
              <a:buChar char="–"/>
            </a:pP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MEDIANTE </a:t>
            </a:r>
            <a:r>
              <a:rPr lang="es-E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PRESENTACIÓN ANTE EL JUZGADO INTERVINIENTE DE LA DOCUMENTACIÓN QUE ACREDITE EL ACOGIMIENTO AL </a:t>
            </a: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RÉGIMEN</a:t>
            </a:r>
          </a:p>
          <a:p>
            <a:pPr marL="268288" lvl="1" indent="-223838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000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LIBERACIÓN DE IMPUESTOS</a:t>
            </a:r>
            <a:r>
              <a:rPr lang="es-ES" sz="20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s-ES" sz="20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(L, 34, c y DR, 21)</a:t>
            </a:r>
          </a:p>
          <a:p>
            <a:pPr marL="268288" lvl="1" indent="-223838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000" b="1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BLOQUEO FISCAL</a:t>
            </a:r>
            <a:endParaRPr lang="es-ES" sz="2000" b="1" u="sng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Arial Narrow" panose="020B0606020202030204" pitchFamily="34" charset="0"/>
              <a:buChar char="–"/>
            </a:pP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SE LIBERA </a:t>
            </a:r>
            <a:r>
              <a:rPr lang="es-E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TAMBIÉN A LOS MONTOS CONSUMIDOS HASTA EL </a:t>
            </a: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PERÍODO </a:t>
            </a:r>
            <a:r>
              <a:rPr lang="es-E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FISCAL </a:t>
            </a: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2023, </a:t>
            </a:r>
            <a:r>
              <a:rPr lang="es-E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INCLUSIVE </a:t>
            </a:r>
            <a:endParaRPr lang="es-ES" sz="20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9A89158-2801-440D-AC64-BB4085E9A46C}" type="slidenum">
              <a:rPr lang="es-AR"/>
              <a:pPr/>
              <a:t>44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5171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7664" y="159973"/>
            <a:ext cx="11540509" cy="843880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E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LIBERACIÓN DE IMPUESTOS OMITIDOS DE INGRESAR ORIGINADOS EN BIENES REGULARIZADOS (ART 34, </a:t>
            </a:r>
            <a:r>
              <a:rPr lang="es-ES" sz="24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inc</a:t>
            </a:r>
            <a:r>
              <a:rPr lang="es-E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 c y d, 35 y 36)</a:t>
            </a:r>
            <a:endParaRPr lang="es-AR" sz="2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4753230"/>
              </p:ext>
            </p:extLst>
          </p:nvPr>
        </p:nvGraphicFramePr>
        <p:xfrm>
          <a:off x="187663" y="1120069"/>
          <a:ext cx="11540509" cy="51054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602998"/>
                <a:gridCol w="6937511"/>
              </a:tblGrid>
              <a:tr h="311887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s-ES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IMPUESTOS</a:t>
                      </a:r>
                      <a:endParaRPr lang="es-AR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923" marR="81923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s-ES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EFECTOS</a:t>
                      </a:r>
                      <a:endParaRPr lang="es-AR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923" marR="81923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86805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GANANCIAS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ISND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IGMP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ITI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IDyCB</a:t>
                      </a:r>
                      <a:endParaRPr lang="es-AR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923" marR="81923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RESPECTO DE BIENES REGULARIZADOS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SOBRE FONDOS QUE SE HUBIERAN UTILIZADO PARA LA ADQUISICIÓN DE ESOS BIENES</a:t>
                      </a:r>
                      <a:endParaRPr lang="es-AR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923" marR="81923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69037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AR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INTERNOS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AR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IVA</a:t>
                      </a:r>
                      <a:endParaRPr lang="es-AR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923" marR="81923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SOBRE LAS OPERACIONES QUE ORIGINARON LOS FONDOS CON LOS QUE EL BIEN REGULARIZADO FUE ADQUIRIDO O SOBRE FONDOS EN EFECTIVO QUE SEAN REGULARIZADOS</a:t>
                      </a:r>
                      <a:endParaRPr lang="es-AR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923" marR="81923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30459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IBP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APORTE SOLIDARIO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CONTRIBUCIÓN CAPITAL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s-ES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COOPERATIVAS</a:t>
                      </a:r>
                      <a:endParaRPr lang="es-AR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923" marR="81923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IMPUESTO ORIGINADO POR EL INCREMENTO DEL ACTIVO IMPONIBLE, DE LOS BIENES SUJETOS EN IMPUESTO O DEL CAPITAL IMPONIBLE (SEGÚN CORRESPONDA) POR UN MONTO EQUIVALENTE EN PESOS A LA TENENCIAS Y/O BIENES DECLARADOS</a:t>
                      </a:r>
                      <a:endParaRPr lang="es-AR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923" marR="81923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8326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IMPUESTOS CITADOS ADEUDADOS POR PF ANTERIORES AL CIERRE 31/12/23 INCLUSIVE</a:t>
                      </a:r>
                      <a:endParaRPr lang="es-AR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923" marR="81923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POR LOS BIENES REGULARIZADOS BAJO EL RÉGIMEN</a:t>
                      </a:r>
                      <a:endParaRPr lang="es-AR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1923" marR="81923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2F711608-42F5-43E6-9BD2-D160CD05BEF0}" type="slidenum">
              <a:rPr lang="es-AR"/>
              <a:pPr/>
              <a:t>45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17861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7866" y="102659"/>
            <a:ext cx="11548534" cy="608541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E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LAS FACTURAS APÓCRIFAS EN EL BLANQUEO</a:t>
            </a:r>
            <a:endParaRPr lang="es-ES" sz="2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87866" y="770468"/>
            <a:ext cx="11269134" cy="5799666"/>
          </a:xfrm>
        </p:spPr>
        <p:txBody>
          <a:bodyPr>
            <a:normAutofit fontScale="92500" lnSpcReduction="20000"/>
          </a:bodyPr>
          <a:lstStyle/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s-ES" sz="2000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POSICIÓN AFIP</a:t>
            </a:r>
          </a:p>
          <a:p>
            <a:pPr marL="541338" lvl="1" indent="-185738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LA REGULARIZACIÓN SÓLO PUEDE ALCANZAR AL DÉBITO FISCAL POR VENTAS OMITIDAS DE DECLARAR</a:t>
            </a:r>
          </a:p>
          <a:p>
            <a:pPr marL="541338" lvl="1" indent="-185738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NO SE INCLUYE AL C.F. POR FACTURAS APÓCRIFAS (LOS INGRESOS NO DECLARADOS SON LOS QUE SE HAN DE EXTERIORIZAR)</a:t>
            </a:r>
          </a:p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s-ES" sz="2000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DICTAMEN PGN “BETCO SA” DEL 8/9/2016</a:t>
            </a:r>
            <a:endParaRPr lang="es-ES" sz="2000" u="sng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541338" lvl="1" indent="-185738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PROCEDENCIA DE REGULARIZAR CF</a:t>
            </a:r>
          </a:p>
          <a:p>
            <a:pPr marL="541338" lvl="1" indent="-185738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EL MONTO LIBERADO SE OBTIENE MULTIPLICANDO EL VALOR EN PESOS DE LAS TENENCIAS EXTERIORIZADAS POR EL COEFICIENTE RESULTANTE DE DIVIDIR EL MONTO DE LAS OPERACIONES DECLARADAS O REGISTRADAS (NO PRESENTACIÓN </a:t>
            </a: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DJ) </a:t>
            </a: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POR EL MONTO DE UTILIDAD </a:t>
            </a: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BRUTA </a:t>
            </a: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DEL PERÍODO QUE SE PRETENDE </a:t>
            </a: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LIBERAR</a:t>
            </a:r>
            <a:endParaRPr lang="es-ES" sz="1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s-ES" sz="2000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DICTAMEN PGN “COPPARONI SA” DEL 19/9/2018</a:t>
            </a:r>
            <a:endParaRPr lang="es-ES" sz="2000" u="sng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541338" lvl="1" indent="-185738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NO EXISTE DISTINCIÓN RESPECTO DEL IVA OMITIDO DE DECLARAR ORIGINADO EN DF </a:t>
            </a:r>
            <a:r>
              <a:rPr lang="es-ES" sz="1800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ó</a:t>
            </a: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CF INEXISTENTES</a:t>
            </a:r>
          </a:p>
          <a:p>
            <a:pPr marL="541338" lvl="1" indent="-185738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EL CAPITAL OCULTO PUEDE ORIGINARSE EN VENTAS O COMPRAS FICTICIAS (EN AMBOS CASOS SE DECLARA UN IVA MENOR)</a:t>
            </a:r>
          </a:p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s-ES" sz="2000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DICTAMEN PGN “SIGMA SA” DEL </a:t>
            </a:r>
            <a:r>
              <a:rPr lang="es-ES" sz="2000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28/10/2021 </a:t>
            </a:r>
            <a:r>
              <a:rPr lang="es-ES" sz="2000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(LEY 26476)</a:t>
            </a:r>
            <a:endParaRPr lang="es-ES" sz="2000" u="sng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541338" lvl="1" indent="-185738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PUEDE REGULARIZARSE TANTO EL DF COMO EL CF</a:t>
            </a:r>
          </a:p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s-ES" sz="2000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POSICIÓN CSJN</a:t>
            </a:r>
            <a:endParaRPr lang="es-ES" sz="2000" u="sng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541338" lvl="1" indent="-185738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AVALÓ LOS </a:t>
            </a: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DICTÁMENES </a:t>
            </a: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DE LA PGN</a:t>
            </a:r>
            <a:endParaRPr lang="es-ES" sz="18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541338" lvl="1" indent="-185738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es-ES" sz="18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541338" lvl="1" indent="-185738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es-ES" sz="18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09472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7665" y="130155"/>
            <a:ext cx="11530569" cy="804124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AR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BENEFICIOS DE LA REGULARIZACIÓN (ART. 35 y 36) </a:t>
            </a:r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7444868"/>
              </p:ext>
            </p:extLst>
          </p:nvPr>
        </p:nvGraphicFramePr>
        <p:xfrm>
          <a:off x="923749" y="1080950"/>
          <a:ext cx="10058400" cy="33883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029200"/>
                <a:gridCol w="5029200"/>
              </a:tblGrid>
              <a:tr h="370840">
                <a:tc>
                  <a:txBody>
                    <a:bodyPr/>
                    <a:lstStyle/>
                    <a:p>
                      <a:r>
                        <a:rPr lang="es-AR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REGULARIZACIÓN REALIZADA POR</a:t>
                      </a:r>
                      <a:r>
                        <a:rPr lang="es-AR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endParaRPr lang="es-AR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0067" marR="80067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AR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LIBERA A </a:t>
                      </a:r>
                      <a:endParaRPr lang="es-AR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0067" marR="80067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>
                          <a:latin typeface="Arial Narrow" panose="020B0606020202030204" pitchFamily="34" charset="0"/>
                        </a:rPr>
                        <a:t>ACCIONISTAS O SOCIOS </a:t>
                      </a:r>
                      <a:endParaRPr lang="es-AR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0067" marR="80067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AR" dirty="0" smtClean="0">
                          <a:latin typeface="Arial Narrow" panose="020B0606020202030204" pitchFamily="34" charset="0"/>
                        </a:rPr>
                        <a:t>SUJETOS CON RENTAS DE LA TERCERA CATEGORÍA (L, 53)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AR" dirty="0" smtClean="0">
                          <a:latin typeface="Arial Narrow" panose="020B0606020202030204" pitchFamily="34" charset="0"/>
                        </a:rPr>
                        <a:t>DEMÁS</a:t>
                      </a:r>
                      <a:r>
                        <a:rPr lang="es-AR" baseline="0" dirty="0" smtClean="0">
                          <a:latin typeface="Arial Narrow" panose="020B0606020202030204" pitchFamily="34" charset="0"/>
                        </a:rPr>
                        <a:t> SOCIEDADES O EMPRESAS O EXPLOTACIONES UNIPERSONALES</a:t>
                      </a:r>
                      <a:endParaRPr lang="es-AR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0067" marR="80067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>
                          <a:latin typeface="Arial Narrow" panose="020B0606020202030204" pitchFamily="34" charset="0"/>
                        </a:rPr>
                        <a:t>SOCIEDADES DE PERSONAS </a:t>
                      </a:r>
                    </a:p>
                    <a:p>
                      <a:r>
                        <a:rPr lang="es-AR" dirty="0" smtClean="0">
                          <a:latin typeface="Arial Narrow" panose="020B0606020202030204" pitchFamily="34" charset="0"/>
                        </a:rPr>
                        <a:t>(L, 53 INC B) </a:t>
                      </a:r>
                      <a:endParaRPr lang="es-AR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0067" marR="80067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AR" dirty="0" smtClean="0">
                          <a:latin typeface="Arial Narrow" panose="020B0606020202030204" pitchFamily="34" charset="0"/>
                        </a:rPr>
                        <a:t>SOCIOS (EN PROPORCIÓN A LA PARTICIPACIÓN SOCIAL)</a:t>
                      </a:r>
                      <a:endParaRPr lang="es-AR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0067" marR="80067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>
                          <a:latin typeface="Arial Narrow" panose="020B0606020202030204" pitchFamily="34" charset="0"/>
                        </a:rPr>
                        <a:t>FIDEICOMISOS CONSTITUIDOS EN EL PAÍS, FIDUCIANTE CON CALIDAD DE BENEFICIARIO (EXCEPTO FIDEICOMISOS FINANCIEROS O SUJETO BENEFICIARIO DEL EXTERIOR) (1)</a:t>
                      </a:r>
                      <a:endParaRPr lang="es-AR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0067" marR="80067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AR" dirty="0" smtClean="0">
                          <a:latin typeface="Arial Narrow" panose="020B0606020202030204" pitchFamily="34" charset="0"/>
                        </a:rPr>
                        <a:t>FIDUCIANTES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AR" dirty="0" smtClean="0">
                          <a:latin typeface="Arial Narrow" panose="020B0606020202030204" pitchFamily="34" charset="0"/>
                        </a:rPr>
                        <a:t>BENEFICIARIOS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AR" dirty="0" smtClean="0">
                          <a:latin typeface="Arial Narrow" panose="020B0606020202030204" pitchFamily="34" charset="0"/>
                        </a:rPr>
                        <a:t>FIDEICOMISARIOS </a:t>
                      </a:r>
                      <a:endParaRPr lang="es-AR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0067" marR="80067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6D22F896-40B5-4ADD-8801-0D06FADFA095}" type="slidenum">
              <a:rPr lang="en-US"/>
              <a:pPr/>
              <a:t>47</a:t>
            </a:fld>
            <a:endParaRPr lang="en-US" dirty="0"/>
          </a:p>
        </p:txBody>
      </p:sp>
      <p:sp>
        <p:nvSpPr>
          <p:cNvPr id="6" name="CuadroTexto 5"/>
          <p:cNvSpPr txBox="1"/>
          <p:nvPr/>
        </p:nvSpPr>
        <p:spPr>
          <a:xfrm>
            <a:off x="365061" y="4983554"/>
            <a:ext cx="11487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u="sng" dirty="0" smtClean="0">
                <a:latin typeface="Arial Narrow" panose="020B0606020202030204" pitchFamily="34" charset="0"/>
              </a:rPr>
              <a:t>NOTA</a:t>
            </a:r>
            <a:r>
              <a:rPr lang="es-AR" dirty="0" smtClean="0">
                <a:latin typeface="Arial Narrow" panose="020B0606020202030204" pitchFamily="34" charset="0"/>
              </a:rPr>
              <a:t>: LA LIBERACIÓN SÓLO PROCEDERÁ CUANDO TALES SUJETOS NO HUBIERAN EJERCIDO LA OPCIÓN DE TRIBUTAR COMO SOCIEDADES DE CAPITAL </a:t>
            </a:r>
            <a:endParaRPr lang="es-AR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90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6752" y="139632"/>
            <a:ext cx="11252274" cy="675106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ES" sz="3200" b="1" dirty="0">
                <a:solidFill>
                  <a:schemeClr val="tx1"/>
                </a:solidFill>
                <a:latin typeface="Arial Narrow" panose="020B0606020202030204" pitchFamily="34" charset="0"/>
              </a:rPr>
              <a:t>BLOQUEO FISCAL (L, 34, d)</a:t>
            </a:r>
            <a:endParaRPr lang="es-AR" sz="32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9A89158-2801-440D-AC64-BB4085E9A46C}" type="slidenum">
              <a:rPr lang="es-AR"/>
              <a:pPr/>
              <a:t>48</a:t>
            </a:fld>
            <a:endParaRPr lang="es-AR"/>
          </a:p>
        </p:txBody>
      </p:sp>
      <p:sp>
        <p:nvSpPr>
          <p:cNvPr id="10" name="Rectángulo redondeado 9"/>
          <p:cNvSpPr/>
          <p:nvPr/>
        </p:nvSpPr>
        <p:spPr>
          <a:xfrm>
            <a:off x="495298" y="1690556"/>
            <a:ext cx="3828224" cy="189136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7800" indent="-1778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REGULARICEN BIENES AL 31/12/2023</a:t>
            </a:r>
          </a:p>
          <a:p>
            <a:pPr marL="177800" indent="-1778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BIENES DECLARADOS EN LAS DJ DE LOS EJERCICIOS FISCALES FINALIZADOS HASTA EL 31/12/2023</a:t>
            </a:r>
            <a:endParaRPr lang="es-ES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5998632" y="901527"/>
            <a:ext cx="5590394" cy="227744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defTabSz="914400">
              <a:spcAft>
                <a:spcPts val="600"/>
              </a:spcAft>
            </a:pPr>
            <a:r>
              <a:rPr lang="es-ES" b="1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BENEFICIOS</a:t>
            </a:r>
          </a:p>
          <a:p>
            <a:pPr marL="342900" indent="-3429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NO SE APLICAN PRESUNCIONES LEGALES</a:t>
            </a:r>
          </a:p>
          <a:p>
            <a:pPr marL="342900" indent="-3429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LIBERACIÓN DE ACCIONES CIVILES Y POR DELITOS TRIBUTARIOS, CAMBIARIOS, ADUANEROS E INFRACCIONES ADMINISTRATIVAS</a:t>
            </a:r>
          </a:p>
          <a:p>
            <a:pPr marL="342900" indent="-3429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LIBERACIÓN DE IMPUESTOS OMITIDOS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6082102" y="3444695"/>
            <a:ext cx="5506924" cy="105987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7800" indent="-1778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chemeClr val="tx1"/>
                </a:solidFill>
                <a:latin typeface="Arial Narrow" panose="020B0606020202030204" pitchFamily="34" charset="0"/>
              </a:rPr>
              <a:t>POR CUALQUIER BIEN O </a:t>
            </a:r>
            <a:r>
              <a:rPr lang="es-ES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TENENCIA</a:t>
            </a:r>
          </a:p>
          <a:p>
            <a:pPr marL="177800" indent="-1778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POSEIDOS CON ANTERIORIDAD AL 31/12/2023</a:t>
            </a:r>
          </a:p>
          <a:p>
            <a:pPr marL="177800" indent="-1778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NO DECLARADOS</a:t>
            </a:r>
            <a:endParaRPr lang="es-ES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495298" y="4720568"/>
            <a:ext cx="2277719" cy="150321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>
              <a:spcAft>
                <a:spcPts val="600"/>
              </a:spcAft>
            </a:pPr>
            <a:r>
              <a:rPr lang="es-ES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BIENES DETECTADOS POR EL FISCO NO DECLARADOS NI REGULARIZADOS</a:t>
            </a:r>
            <a:endParaRPr lang="es-ES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3288700" y="4720568"/>
            <a:ext cx="2277719" cy="150320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>
              <a:spcAft>
                <a:spcPts val="600"/>
              </a:spcAft>
            </a:pPr>
            <a:r>
              <a:rPr lang="es-ES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DETERMINACIÓN</a:t>
            </a:r>
          </a:p>
          <a:p>
            <a:pPr algn="ctr" defTabSz="914400">
              <a:spcAft>
                <a:spcPts val="600"/>
              </a:spcAft>
            </a:pPr>
            <a:r>
              <a:rPr lang="es-ES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IMPUESTOS</a:t>
            </a:r>
          </a:p>
          <a:p>
            <a:pPr algn="ctr" defTabSz="914400">
              <a:spcAft>
                <a:spcPts val="600"/>
              </a:spcAft>
            </a:pPr>
            <a:r>
              <a:rPr lang="es-ES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OMITIDOS</a:t>
            </a:r>
            <a:endParaRPr lang="es-ES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Rectángulo redondeado 10"/>
          <p:cNvSpPr/>
          <p:nvPr/>
        </p:nvSpPr>
        <p:spPr>
          <a:xfrm>
            <a:off x="1270550" y="901527"/>
            <a:ext cx="2277719" cy="64445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>
              <a:spcAft>
                <a:spcPts val="600"/>
              </a:spcAft>
            </a:pPr>
            <a:r>
              <a:rPr lang="es-ES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SUJETOS</a:t>
            </a:r>
            <a:endParaRPr lang="es-ES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6082102" y="4720569"/>
            <a:ext cx="5506924" cy="150320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7800" indent="-1778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MENOR 10% BIENES REGULARIZADOS</a:t>
            </a:r>
          </a:p>
          <a:p>
            <a:pPr marL="447675" indent="-179388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NO SE PIERDE BLOQUEO FISCAL</a:t>
            </a:r>
          </a:p>
          <a:p>
            <a:pPr marL="177800" indent="-1778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MAYOR 10% BIENES REGULARIZADOS</a:t>
            </a:r>
          </a:p>
          <a:p>
            <a:pPr marL="447675" indent="-179388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chemeClr val="tx1"/>
                </a:solidFill>
                <a:latin typeface="Arial Narrow" panose="020B0606020202030204" pitchFamily="34" charset="0"/>
              </a:rPr>
              <a:t>SE PIERDE BLOQUEO FISCAL</a:t>
            </a:r>
          </a:p>
        </p:txBody>
      </p:sp>
      <p:cxnSp>
        <p:nvCxnSpPr>
          <p:cNvPr id="5" name="Conector recto de flecha 4"/>
          <p:cNvCxnSpPr>
            <a:stCxn id="8" idx="3"/>
            <a:endCxn id="9" idx="1"/>
          </p:cNvCxnSpPr>
          <p:nvPr/>
        </p:nvCxnSpPr>
        <p:spPr>
          <a:xfrm>
            <a:off x="2773017" y="5472173"/>
            <a:ext cx="5156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>
            <a:stCxn id="9" idx="3"/>
            <a:endCxn id="12" idx="1"/>
          </p:cNvCxnSpPr>
          <p:nvPr/>
        </p:nvCxnSpPr>
        <p:spPr>
          <a:xfrm>
            <a:off x="5566419" y="5472173"/>
            <a:ext cx="5156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240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26813" y="269671"/>
            <a:ext cx="11348720" cy="627796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AR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FUNCIONARIOS PÚBLICOS EXCLUÍDOS DEL REGIMEN (ART 39 y 40)</a:t>
            </a: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462279" y="1041400"/>
            <a:ext cx="11306387" cy="5079999"/>
          </a:xfrm>
        </p:spPr>
        <p:txBody>
          <a:bodyPr>
            <a:noAutofit/>
          </a:bodyPr>
          <a:lstStyle/>
          <a:p>
            <a:pPr marL="357188" indent="-35718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s-AR" sz="2400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FUNCIONARIOS PÚBLICOS</a:t>
            </a:r>
          </a:p>
          <a:p>
            <a:pPr marL="541338" lvl="1" indent="-18573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s-AR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HAYAN DESEMPEÑADO FUNCIONES EN LOS ÚLTIMOS 10 AÑOS A CONTAR DESDE EL 8/7/2024</a:t>
            </a:r>
          </a:p>
          <a:p>
            <a:pPr marL="541338" lvl="1" indent="-18573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s-AR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DESEMPEÑEN FUNCIONES ACTUALMENTE </a:t>
            </a:r>
          </a:p>
          <a:p>
            <a:pPr marL="541338" lvl="1" indent="-18573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s-AR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FUNCIONARIOS PÚBLICOS (</a:t>
            </a:r>
            <a:r>
              <a:rPr lang="es-AR" sz="2000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inc</a:t>
            </a:r>
            <a:r>
              <a:rPr lang="es-AR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a hasta w)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endParaRPr lang="es-AR" sz="1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357188" indent="-35718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s-AR" sz="2400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FAMILIARES </a:t>
            </a:r>
          </a:p>
          <a:p>
            <a:pPr marL="541338" lvl="1" indent="-18573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s-AR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CÓNYUGES Y CONVIVIENTES</a:t>
            </a:r>
          </a:p>
          <a:p>
            <a:pPr marL="541338" lvl="1" indent="-18573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ASCENDIENTES Y DESCENDIENTES EN 1º Y 2º GRADO POR CONSANGUINIDAD (PADRES, ABUELOS, HIJOS, NIETOS) O POR AFINIDAD (SUEGROS, YERNO, NUERA)</a:t>
            </a:r>
          </a:p>
          <a:p>
            <a:pPr marL="541338" lvl="1" indent="-18573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COLATERALES EN SEGUNDO GRADO POR CONSANGUINIDAD O AFINIDAD (HERMANOS, CUÑADOS)</a:t>
            </a:r>
          </a:p>
          <a:p>
            <a:pPr marL="541338" lvl="1" indent="-18573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EX CÓNYUGES O CONVIVIENTES DURANTE EL PLAZO FIJADO</a:t>
            </a:r>
            <a:endParaRPr lang="es-AR" sz="20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AR" sz="2400" dirty="0">
                <a:solidFill>
                  <a:schemeClr val="tx1"/>
                </a:solidFill>
                <a:latin typeface="Arial Narrow" panose="020B0606020202030204" pitchFamily="34" charset="0"/>
              </a:rPr>
              <a:t>	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00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786" y="50285"/>
            <a:ext cx="11788987" cy="685211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E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DETECCIÓN POR LA AFIP DE BIENES O TENENCIAS NO EXTERIORIZADAS (L, 34 y DR, 22) </a:t>
            </a:r>
            <a:endParaRPr lang="es-AR" sz="2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7785" y="954156"/>
            <a:ext cx="11788987" cy="5237921"/>
          </a:xfrm>
        </p:spPr>
        <p:txBody>
          <a:bodyPr anchor="t">
            <a:noAutofit/>
          </a:bodyPr>
          <a:lstStyle/>
          <a:p>
            <a:pPr marL="268288" indent="-2682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sz="1800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DETECCIÓN DE BIENES NO EXTERIORIZADOS MENOR AL 10% DEL VALOR TOTAL DE LOS BIENES EXTERIORIZADOS</a:t>
            </a:r>
            <a:endParaRPr lang="es-ES" sz="1800" b="1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–"/>
            </a:pPr>
            <a:r>
              <a:rPr lang="es-E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CORRESPONDERÁ LA DETERMINACIÓN DE OFICIO POR LOS IMPUESTOS </a:t>
            </a: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OMITIDOS </a:t>
            </a:r>
            <a:r>
              <a:rPr lang="es-E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A LA TASA GENERAL DE CADA </a:t>
            </a: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GRAVAMEN, CON </a:t>
            </a:r>
            <a:r>
              <a:rPr lang="es-E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MÁS ACCESORIOS Y </a:t>
            </a: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SANCIONES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–"/>
            </a:pP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NO </a:t>
            </a:r>
            <a:r>
              <a:rPr lang="es-E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PROVOCARÁ EL DECAIMIENTO DE LOS BENEFICIOS </a:t>
            </a: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DEL BLOQUEO FISCAL (L, 34, Inc. d)</a:t>
            </a:r>
          </a:p>
          <a:p>
            <a:pPr marL="268288" lvl="1" indent="-2682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</a:pPr>
            <a:r>
              <a:rPr lang="es-ES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VALOR DE BIENES O TENENCIAS NO EXTERIORIZADOS SUPERAN EL 10% DEL VALOR TOTAL DE LOS BIENES EXTERIORIZADOS 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–"/>
            </a:pP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CORRESPONDERÁ </a:t>
            </a:r>
            <a:r>
              <a:rPr lang="es-E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LA DETERMINACIÓN DE OFICIO </a:t>
            </a: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DE LOS </a:t>
            </a:r>
            <a:r>
              <a:rPr lang="es-E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IMPUESTOS OMITIDOS A LA TASA GENERAL DE CADA </a:t>
            </a: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GRAVAMEN, </a:t>
            </a:r>
            <a:r>
              <a:rPr lang="es-E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CON MÁS ACCESORIOS Y </a:t>
            </a: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SANCIONES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–"/>
            </a:pP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SE </a:t>
            </a:r>
            <a:r>
              <a:rPr lang="es-E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DAN POR DECAÍDOS LOS BENEFICIOS DE LA NORMA TAPÓN </a:t>
            </a: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(L, 34, d)</a:t>
            </a:r>
          </a:p>
          <a:p>
            <a:pPr marL="268288" lvl="1" indent="-2682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</a:pPr>
            <a:r>
              <a:rPr lang="es-ES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SITUACIÓN DE LAS PERSONAS HUMANAS NO RESIDENTES QUE FUERON RESIDENTES FISCALES ARGENTINOS (L, 19) 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–"/>
            </a:pP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 </a:t>
            </a:r>
            <a:r>
              <a:rPr lang="es-E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LOS FINES DEL </a:t>
            </a: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% DE </a:t>
            </a:r>
            <a:r>
              <a:rPr lang="es-E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DETECCIÓN DE </a:t>
            </a: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BIENES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–"/>
            </a:pP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NO </a:t>
            </a:r>
            <a:r>
              <a:rPr lang="es-E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DEBERÁN CONSIDERARSE LOS INCREMENTOS PATRIMONIALES QUE HUBIERAN OBTENIDO Y ADQUIRIDOS EN EL EXTERIOR DURANTE EL PERÍODO QUE REVISTIERON LA CONDICIÓN DE NO RESIDENTES FISCALES EN EL </a:t>
            </a: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PAÍS, </a:t>
            </a:r>
            <a:r>
              <a:rPr lang="es-E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NO </a:t>
            </a: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EXTERIORIZADOS</a:t>
            </a:r>
          </a:p>
          <a:p>
            <a:pPr marL="268288" lvl="1" indent="-2682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</a:pPr>
            <a:r>
              <a:rPr lang="es-ES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ALCANCE DE DETECCIÓN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–"/>
            </a:pP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CONOCIMIENTO </a:t>
            </a:r>
            <a:r>
              <a:rPr lang="es-E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SOBRE LA EXISTENCIA DEL BIEN O TENENCIA NO DECLARADA Y DE SU TITULARIDAD AL QUE ARRIBE EL FISCO MEDIANTE CUALQUIER ACTIVIDAD DE VERIFICACIÓN O FISCALIZACIÓN</a:t>
            </a:r>
            <a:endParaRPr lang="es-ES" sz="16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9A89158-2801-440D-AC64-BB4085E9A46C}" type="slidenum">
              <a:rPr lang="es-AR"/>
              <a:pPr/>
              <a:t>49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8909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26812" y="140094"/>
            <a:ext cx="11490813" cy="565584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AR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OTRAS DISPOSICIONES (ART 42, 43 y 44)</a:t>
            </a: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326812" y="775315"/>
            <a:ext cx="11396206" cy="5867031"/>
          </a:xfrm>
        </p:spPr>
        <p:txBody>
          <a:bodyPr anchor="t">
            <a:noAutofit/>
          </a:bodyPr>
          <a:lstStyle/>
          <a:p>
            <a: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s-AR" sz="1600" b="1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VIGENCIA</a:t>
            </a:r>
            <a:r>
              <a:rPr lang="es-AR" sz="1600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  <a:p>
            <a:pPr marL="447675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AR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PUBLICACIÓN EN EL BOLETÍN OFICIAL</a:t>
            </a:r>
          </a:p>
          <a:p>
            <a: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s-AR" sz="1600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PRESCRIPCIÓN IMPOSITIVA</a:t>
            </a:r>
          </a:p>
          <a:p>
            <a:pPr marL="447675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AR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NO </a:t>
            </a:r>
            <a:r>
              <a:rPr lang="es-AR" sz="1600" dirty="0">
                <a:solidFill>
                  <a:schemeClr val="tx1"/>
                </a:solidFill>
                <a:latin typeface="Arial Narrow" panose="020B0606020202030204" pitchFamily="34" charset="0"/>
              </a:rPr>
              <a:t>SE ESTABLECEN NORMAS DE SUSPENSIÓN </a:t>
            </a:r>
          </a:p>
          <a:p>
            <a: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s-AR" sz="1600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DEDUCCIÓN IMPUESTO A LAS GANANCIAS </a:t>
            </a:r>
          </a:p>
          <a:p>
            <a:pPr marL="447675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AR" sz="1600" dirty="0">
                <a:solidFill>
                  <a:schemeClr val="tx1"/>
                </a:solidFill>
                <a:latin typeface="Arial Narrow" panose="020B0606020202030204" pitchFamily="34" charset="0"/>
              </a:rPr>
              <a:t>SE APLICA CRITERIO GENERAL DE LA LEY </a:t>
            </a:r>
          </a:p>
          <a:p>
            <a: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s-AR" sz="1600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LAVADO DE DINERO </a:t>
            </a:r>
          </a:p>
          <a:p>
            <a:pPr marL="447675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AR" sz="1600" dirty="0">
                <a:solidFill>
                  <a:schemeClr val="tx1"/>
                </a:solidFill>
                <a:latin typeface="Arial Narrow" panose="020B0606020202030204" pitchFamily="34" charset="0"/>
              </a:rPr>
              <a:t>NO EXISTE LIBERACIÓN</a:t>
            </a:r>
          </a:p>
          <a:p>
            <a: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s-AR" sz="1600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INVITACIÓN DE ADHESIÓN</a:t>
            </a:r>
          </a:p>
          <a:p>
            <a:pPr marL="447675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AR" sz="1600" dirty="0">
                <a:solidFill>
                  <a:schemeClr val="tx1"/>
                </a:solidFill>
                <a:latin typeface="Arial Narrow" panose="020B0606020202030204" pitchFamily="34" charset="0"/>
              </a:rPr>
              <a:t>A PROVINCIAS, CABA Y MUNICIPIOS</a:t>
            </a:r>
          </a:p>
          <a:p>
            <a:pPr marL="447675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LIBERACIÓN IMPUESTOS Y TASAS LOCALES POR OMISIÓN DE INGRESOS</a:t>
            </a:r>
          </a:p>
          <a:p>
            <a: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s-AR" sz="1600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APLICACIÓN LEY 11683 </a:t>
            </a:r>
          </a:p>
          <a:p>
            <a:pPr marL="447675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AR" sz="1600" dirty="0">
                <a:solidFill>
                  <a:schemeClr val="tx1"/>
                </a:solidFill>
                <a:latin typeface="Arial Narrow" panose="020B0606020202030204" pitchFamily="34" charset="0"/>
              </a:rPr>
              <a:t>RESULTA DE APLICACIÓN </a:t>
            </a:r>
          </a:p>
          <a:p>
            <a: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s-AR" sz="1600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COPARTICIPACIÓN FEDERAL </a:t>
            </a:r>
          </a:p>
          <a:p>
            <a:pPr marL="447675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AR" sz="1600" dirty="0">
                <a:solidFill>
                  <a:schemeClr val="tx1"/>
                </a:solidFill>
                <a:latin typeface="Arial Narrow" panose="020B0606020202030204" pitchFamily="34" charset="0"/>
              </a:rPr>
              <a:t>PROCEDE</a:t>
            </a:r>
          </a:p>
          <a:p>
            <a: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s-AR" sz="1600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SUJETOS QUE ADHIERAN AL RÉGIMEN</a:t>
            </a:r>
          </a:p>
          <a:p>
            <a:pPr marL="447675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AR" sz="1600" dirty="0">
                <a:solidFill>
                  <a:schemeClr val="tx1"/>
                </a:solidFill>
                <a:latin typeface="Arial Narrow" panose="020B0606020202030204" pitchFamily="34" charset="0"/>
              </a:rPr>
              <a:t>NO PODRÁN ADHERIRSE A OTROS HASTA EL 31/12/2038</a:t>
            </a:r>
          </a:p>
          <a:p>
            <a:pPr marL="0" indent="3556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s-AR" sz="16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6D22F896-40B5-4ADD-8801-0D06FADFA095}" type="slidenum">
              <a:rPr lang="en-US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12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6934" y="269303"/>
            <a:ext cx="11282091" cy="853820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ES" sz="3200" b="1" dirty="0">
                <a:solidFill>
                  <a:schemeClr val="tx1"/>
                </a:solidFill>
                <a:latin typeface="Arial Narrow" panose="020B0606020202030204" pitchFamily="34" charset="0"/>
              </a:rPr>
              <a:t>EXIMICIÓN DEL </a:t>
            </a:r>
            <a:r>
              <a:rPr lang="es-ES" sz="32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IDyCB</a:t>
            </a:r>
            <a:r>
              <a:rPr lang="es-ES" sz="3200" b="1" dirty="0">
                <a:solidFill>
                  <a:schemeClr val="tx1"/>
                </a:solidFill>
                <a:latin typeface="Arial Narrow" panose="020B0606020202030204" pitchFamily="34" charset="0"/>
              </a:rPr>
              <a:t> (DR, 20) </a:t>
            </a:r>
            <a:endParaRPr lang="es-AR" sz="32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1479" y="1656890"/>
            <a:ext cx="11048337" cy="4023360"/>
          </a:xfrm>
        </p:spPr>
        <p:txBody>
          <a:bodyPr anchor="t">
            <a:noAutofit/>
          </a:bodyPr>
          <a:lstStyle/>
          <a:p>
            <a:pPr marL="388620" lvl="1" indent="-3429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400" b="1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ESTARÁN </a:t>
            </a:r>
            <a:r>
              <a:rPr lang="es-ES" sz="2400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EXENTAS DEL </a:t>
            </a:r>
            <a:r>
              <a:rPr lang="es-ES" sz="2400" b="1" u="sng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IDyCB</a:t>
            </a:r>
            <a:endParaRPr lang="es-ES" sz="2400" b="1" u="sng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715963" lvl="1" indent="-268288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 Narrow" panose="020B0606020202030204" pitchFamily="34" charset="0"/>
              <a:buChar char="–"/>
              <a:tabLst>
                <a:tab pos="804863" algn="l"/>
              </a:tabLst>
            </a:pP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LAS </a:t>
            </a:r>
            <a:r>
              <a:rPr lang="es-E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CUENTAS ABIERTAS PARA SER UTILIZADAS EN FORMA EXCLUSIVA PARA EL BLANQUEO </a:t>
            </a: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(BCRA </a:t>
            </a:r>
            <a:r>
              <a:rPr lang="es-E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Y </a:t>
            </a: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CNV)</a:t>
            </a:r>
          </a:p>
          <a:p>
            <a:pPr marL="715963" lvl="1" indent="-268288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 Narrow" panose="020B0606020202030204" pitchFamily="34" charset="0"/>
              <a:buChar char="–"/>
              <a:tabLst>
                <a:tab pos="804863" algn="l"/>
              </a:tabLst>
            </a:pP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EXTERIORIZACIÓN </a:t>
            </a:r>
            <a:r>
              <a:rPr lang="es-E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DE TENENCIAS EN MONEDA NACIONAL </a:t>
            </a: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Y/O </a:t>
            </a:r>
            <a:r>
              <a:rPr lang="es-E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EXTRANJERA EN EFECTIVO 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9A89158-2801-440D-AC64-BB4085E9A46C}" type="slidenum">
              <a:rPr lang="es-AR"/>
              <a:pPr/>
              <a:t>51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2354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970" y="150033"/>
            <a:ext cx="11868500" cy="853820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E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CUENTA ESPECIAL DE REGULARIZACIÓN DE ACTIVOS COMUNICACIÓN “A” 8062 BCRA 15/7/2024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970" y="1090360"/>
            <a:ext cx="11868500" cy="5191170"/>
          </a:xfrm>
        </p:spPr>
        <p:txBody>
          <a:bodyPr anchor="t">
            <a:noAutofit/>
          </a:bodyPr>
          <a:lstStyle/>
          <a:p>
            <a: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sz="1800" b="1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APERTURA Y TITULARES</a:t>
            </a:r>
          </a:p>
          <a:p>
            <a:pPr marL="449263" lvl="1" indent="-1778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–"/>
            </a:pPr>
            <a:r>
              <a:rPr lang="es-ES" sz="17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ORDEN EXCLUSIVO DE SUJETOS ALCANZADOS </a:t>
            </a:r>
          </a:p>
          <a:p>
            <a:pPr marL="449263" lvl="1" indent="-1778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–"/>
            </a:pPr>
            <a:r>
              <a:rPr lang="es-ES" sz="17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CUALQUIER PERSONA HUMANA O JURÍDICA A LOS FINES DE RECIBIR TRANSFERENCIAS DESDE OTRAS CUENTAS ESPECIALES</a:t>
            </a:r>
          </a:p>
          <a:p>
            <a: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sz="1800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ACREDITACIONES</a:t>
            </a:r>
          </a:p>
          <a:p>
            <a:pPr marL="449263" lvl="1" indent="-1778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–"/>
            </a:pPr>
            <a:r>
              <a:rPr lang="es-ES" sz="1700" dirty="0">
                <a:solidFill>
                  <a:schemeClr val="tx1"/>
                </a:solidFill>
                <a:latin typeface="Arial Narrow" panose="020B0606020202030204" pitchFamily="34" charset="0"/>
              </a:rPr>
              <a:t>DEPÓSITO EN EFECTIVO O TRANSFERENCIAS</a:t>
            </a:r>
          </a:p>
          <a:p>
            <a:pPr marL="449263" lvl="1" indent="-1778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–"/>
            </a:pPr>
            <a:r>
              <a:rPr lang="es-ES" sz="1700" dirty="0">
                <a:solidFill>
                  <a:schemeClr val="tx1"/>
                </a:solidFill>
                <a:latin typeface="Arial Narrow" panose="020B0606020202030204" pitchFamily="34" charset="0"/>
              </a:rPr>
              <a:t>EN EL CASO DE TRANSFERENCIAS DEL EXTERIOR, DEBEN PROVENIR ÚNICAMENTE DE ORIGINANTES Y DESTINATARIOS TITULARES DE LA CUENTA Y DECLARANTES</a:t>
            </a:r>
          </a:p>
          <a:p>
            <a:pPr marL="449263" lvl="1" indent="-1778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–"/>
            </a:pPr>
            <a:r>
              <a:rPr lang="es-ES" sz="1700" dirty="0">
                <a:solidFill>
                  <a:schemeClr val="tx1"/>
                </a:solidFill>
                <a:latin typeface="Arial Narrow" panose="020B0606020202030204" pitchFamily="34" charset="0"/>
              </a:rPr>
              <a:t>TAMBIÉN SE ADMITIRÁN LAS ACREDITACIONES DE LOS RESULTADOS DE LAS INVERSIONES</a:t>
            </a:r>
          </a:p>
          <a:p>
            <a:pPr marL="449263" lvl="1" indent="-1778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–"/>
            </a:pPr>
            <a:r>
              <a:rPr lang="es-ES" sz="1700" dirty="0">
                <a:solidFill>
                  <a:schemeClr val="tx1"/>
                </a:solidFill>
                <a:latin typeface="Arial Narrow" panose="020B0606020202030204" pitchFamily="34" charset="0"/>
              </a:rPr>
              <a:t>LOS SALDOS SE MANTENDRÁN EN LA MONEDA EN LA QUE SE EFECTIVICE LA REGULARIZACIÓN DE LAS TENENCIAS DE EFECTIVO</a:t>
            </a:r>
          </a:p>
          <a:p>
            <a:pPr marL="268288" lvl="0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sz="1800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MOVIMIENTO DE FONDOS</a:t>
            </a:r>
          </a:p>
          <a:p>
            <a:pPr marL="449263" lvl="1" indent="-1778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–"/>
            </a:pPr>
            <a:r>
              <a:rPr lang="es-ES" sz="1700" dirty="0">
                <a:solidFill>
                  <a:schemeClr val="tx1"/>
                </a:solidFill>
                <a:latin typeface="Arial Narrow" panose="020B0606020202030204" pitchFamily="34" charset="0"/>
              </a:rPr>
              <a:t>LOS FONDOS DEPOSITADOS DEBERÁN PERMANECER INDISPONIBLES HASTA EL 30/9/2024 INCLUSIVE</a:t>
            </a:r>
          </a:p>
          <a:p>
            <a:pPr marL="449263" lvl="1" indent="-1778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–"/>
            </a:pPr>
            <a:r>
              <a:rPr lang="es-ES" sz="1700" dirty="0">
                <a:solidFill>
                  <a:schemeClr val="tx1"/>
                </a:solidFill>
                <a:latin typeface="Arial Narrow" panose="020B0606020202030204" pitchFamily="34" charset="0"/>
              </a:rPr>
              <a:t>EN EL CASO DE REGULARIZACIONES DE HASTA U$D 100.000, SI EL TITULAR DECIDE TRANSFERIR EL IMPORTE A OTRA CUENTA ANTES DEL 30/9/2024 PARA REALIZAR UNA OPERACIÓN ONEROSA DEBIDAMENTE DOCUMENTADA (FACTURA, BOLETO, ESCRITURA) DEBERÁ HACER MANIFESTACIÓN ANTE EL BANCO CON CARÁCTER DE DECLARACIÓN JURADA DE SU UTILIZACIÓN</a:t>
            </a:r>
          </a:p>
          <a:p>
            <a:pPr marL="449263" lvl="1" indent="-1778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–"/>
            </a:pPr>
            <a:r>
              <a:rPr lang="es-ES" sz="1700" dirty="0">
                <a:solidFill>
                  <a:schemeClr val="tx1"/>
                </a:solidFill>
                <a:latin typeface="Arial Narrow" panose="020B0606020202030204" pitchFamily="34" charset="0"/>
              </a:rPr>
              <a:t>EL DECLARANTE PODRÁ VENDER MONEDA EXTRANJERA DEPOSITADA EN CUENTA PARA OBTENER LOS FONDOS EN PESOS PARA EL PAGO DE IMPUESTOS O INVERSIÓN EN DESTINOS PERMITIDOS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6D22F896-40B5-4ADD-8801-0D06FADFA095}" type="slidenum">
              <a:rPr lang="en-US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20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7360" y="130154"/>
            <a:ext cx="11739292" cy="863759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ES" sz="3600" b="1" dirty="0">
                <a:solidFill>
                  <a:schemeClr val="tx1"/>
                </a:solidFill>
                <a:latin typeface="Arial Narrow" panose="020B0606020202030204" pitchFamily="34" charset="0"/>
              </a:rPr>
              <a:t>REGLAMENTACIÓN CNV (RES 1010/24)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31966" y="1159933"/>
            <a:ext cx="11346511" cy="4634579"/>
          </a:xfrm>
        </p:spPr>
        <p:txBody>
          <a:bodyPr anchor="t">
            <a:noAutofit/>
          </a:bodyPr>
          <a:lstStyle/>
          <a:p>
            <a:pPr marL="357188" indent="-357188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s-ES" sz="2400" b="1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CUENTAS COMITENTES ESPECIALES DE REGULARIZACIÓN DE ACTIVOS</a:t>
            </a:r>
          </a:p>
          <a:p>
            <a:pPr marL="625475" lvl="1" indent="-268288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ABIERTAS ANTE EL AGENTE DEPOSITARIO CENTRAL DE VALORES NEGOCIABLES</a:t>
            </a:r>
          </a:p>
          <a:p>
            <a:pPr marL="625475" lvl="1" indent="-268288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EXCLUSIVAMENTE PARA SUJETOS ALCANZADOS</a:t>
            </a:r>
          </a:p>
          <a:p>
            <a:pPr marL="625475" lvl="1" indent="-268288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PARA INGRESAR OFERTAS EN LA COLOCACIÓN PRIMARIA O SECUNDARIA</a:t>
            </a:r>
          </a:p>
          <a:p>
            <a:pPr marL="357188" indent="-357188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s-ES" sz="2400" b="1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AGENTES DE RETENCIÓN DEL IMPUESTO ESPECIAL</a:t>
            </a:r>
          </a:p>
          <a:p>
            <a:pPr marL="625475" lvl="1" indent="-268288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AGENTES (</a:t>
            </a:r>
            <a:r>
              <a:rPr lang="es-ES" sz="2000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ALyC</a:t>
            </a: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)</a:t>
            </a:r>
            <a:endParaRPr lang="es-ES" sz="20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92C16232-254C-48E1-B6A2-E4886E0C1E60}" type="slidenum">
              <a:rPr lang="es-ES"/>
              <a:pPr/>
              <a:t>53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30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2164" y="105448"/>
            <a:ext cx="11104035" cy="772257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ES" sz="3200" b="1" dirty="0">
                <a:solidFill>
                  <a:schemeClr val="tx1"/>
                </a:solidFill>
                <a:latin typeface="Arial Narrow" panose="020B0606020202030204" pitchFamily="34" charset="0"/>
              </a:rPr>
              <a:t>PREVENCIÓN DE LAVADO (DR, 24) </a:t>
            </a:r>
            <a:endParaRPr lang="es-AR" sz="32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9A89158-2801-440D-AC64-BB4085E9A46C}" type="slidenum">
              <a:rPr lang="es-AR"/>
              <a:pPr/>
              <a:t>54</a:t>
            </a:fld>
            <a:endParaRPr lang="es-AR"/>
          </a:p>
        </p:txBody>
      </p:sp>
      <p:sp>
        <p:nvSpPr>
          <p:cNvPr id="10" name="Rectángulo redondeado 9"/>
          <p:cNvSpPr/>
          <p:nvPr/>
        </p:nvSpPr>
        <p:spPr>
          <a:xfrm>
            <a:off x="402165" y="1122955"/>
            <a:ext cx="11006668" cy="216083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 defTabSz="914400">
              <a:spcAft>
                <a:spcPts val="1200"/>
              </a:spcAft>
            </a:pPr>
            <a:r>
              <a:rPr lang="es-ES" sz="20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LAS ENTIDADES FINANCIERAS Y LOS AGENTES DE LIQUIDACIÓN Y COMPENSACIÓN</a:t>
            </a:r>
            <a:endParaRPr lang="es-ES" sz="2000" b="1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177800" indent="-177800" algn="just" defTabSz="9144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QUE </a:t>
            </a:r>
            <a:r>
              <a:rPr lang="es-ES" sz="2000" b="1" dirty="0">
                <a:solidFill>
                  <a:prstClr val="black"/>
                </a:solidFill>
                <a:latin typeface="Arial Narrow" panose="020B0606020202030204" pitchFamily="34" charset="0"/>
              </a:rPr>
              <a:t>RECIBAN FONDOS PROVENIENTES DEL </a:t>
            </a: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RÉGIMEN</a:t>
            </a:r>
          </a:p>
          <a:p>
            <a:pPr marL="177800" indent="-177800" algn="just" defTabSz="9144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DEBERÁN </a:t>
            </a:r>
            <a:r>
              <a:rPr lang="es-ES" sz="2000" b="1" dirty="0">
                <a:solidFill>
                  <a:prstClr val="black"/>
                </a:solidFill>
                <a:latin typeface="Arial Narrow" panose="020B0606020202030204" pitchFamily="34" charset="0"/>
              </a:rPr>
              <a:t>CUMPLIR CON SUS OBLIGACIONES LEGALES Y REGULATORIAS DE PREVENCIÓN DE </a:t>
            </a: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LAVADO</a:t>
            </a:r>
          </a:p>
          <a:p>
            <a:pPr marL="177800" indent="-177800" algn="just" defTabSz="9144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QUE </a:t>
            </a:r>
            <a:r>
              <a:rPr lang="es-ES" sz="2000" b="1" dirty="0">
                <a:solidFill>
                  <a:prstClr val="black"/>
                </a:solidFill>
                <a:latin typeface="Arial Narrow" panose="020B0606020202030204" pitchFamily="34" charset="0"/>
              </a:rPr>
              <a:t>LE SON APLICABLES EN CALIDAD DE SUJETOS OBLIGADOS </a:t>
            </a: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(L 25246, </a:t>
            </a:r>
            <a:r>
              <a:rPr lang="es-ES" sz="2000" b="1" dirty="0">
                <a:solidFill>
                  <a:prstClr val="black"/>
                </a:solidFill>
                <a:latin typeface="Arial Narrow" panose="020B0606020202030204" pitchFamily="34" charset="0"/>
              </a:rPr>
              <a:t>ART </a:t>
            </a: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20) </a:t>
            </a:r>
            <a:endParaRPr lang="es-ES" sz="20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402165" y="3529043"/>
            <a:ext cx="11006668" cy="128849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 defTabSz="914400">
              <a:spcAft>
                <a:spcPts val="1200"/>
              </a:spcAft>
            </a:pPr>
            <a:r>
              <a:rPr lang="es-ES" sz="2000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UIF</a:t>
            </a:r>
            <a:r>
              <a:rPr lang="es-ES" sz="20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, BCRA Y CNV</a:t>
            </a:r>
          </a:p>
          <a:p>
            <a:pPr marL="177800" indent="-177800" algn="just" defTabSz="9144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EJERCERÁN, EN </a:t>
            </a:r>
            <a:r>
              <a:rPr lang="es-ES" sz="2000" b="1" dirty="0">
                <a:solidFill>
                  <a:prstClr val="black"/>
                </a:solidFill>
                <a:latin typeface="Arial Narrow" panose="020B0606020202030204" pitchFamily="34" charset="0"/>
              </a:rPr>
              <a:t>EL MARCO DE SUS RESPECTIVAS </a:t>
            </a:r>
            <a:r>
              <a:rPr lang="es-ES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COMPETENCIAS, </a:t>
            </a:r>
            <a:r>
              <a:rPr lang="es-ES" sz="2000" b="1" dirty="0">
                <a:solidFill>
                  <a:prstClr val="black"/>
                </a:solidFill>
                <a:latin typeface="Arial Narrow" panose="020B0606020202030204" pitchFamily="34" charset="0"/>
              </a:rPr>
              <a:t>SUS FUNCIONES DE CONTROL Y SUPERVISIÓN RESPECTO AL CUMPLIMIENTO DE DICHOS DEBERES </a:t>
            </a:r>
          </a:p>
        </p:txBody>
      </p:sp>
      <p:sp>
        <p:nvSpPr>
          <p:cNvPr id="8" name="Rectángulo redondeado 7"/>
          <p:cNvSpPr/>
          <p:nvPr/>
        </p:nvSpPr>
        <p:spPr>
          <a:xfrm>
            <a:off x="402165" y="4986868"/>
            <a:ext cx="11006668" cy="122766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 defTabSz="914400">
              <a:spcAft>
                <a:spcPts val="1200"/>
              </a:spcAft>
            </a:pPr>
            <a:r>
              <a:rPr lang="es-ES" sz="20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AFIP </a:t>
            </a:r>
          </a:p>
          <a:p>
            <a:pPr marL="177800" indent="-177800" algn="just" defTabSz="9144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prstClr val="black"/>
                </a:solidFill>
                <a:latin typeface="Arial Narrow" panose="020B0606020202030204" pitchFamily="34" charset="0"/>
              </a:rPr>
              <a:t>COOPERARÁ CON DICHAS ENTIDADES Y DEMÁS AUTORIDADES PÚBLICAS EN TODO LO RELACIONADO CON LA APLICACIÓN DE LA CITADA NORMA LEGAL </a:t>
            </a:r>
          </a:p>
        </p:txBody>
      </p:sp>
    </p:spTree>
    <p:extLst>
      <p:ext uri="{BB962C8B-B14F-4D97-AF65-F5344CB8AC3E}">
        <p14:creationId xmlns:p14="http://schemas.microsoft.com/office/powerpoint/2010/main" val="286932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7545" y="261203"/>
            <a:ext cx="11433387" cy="712463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ES" sz="3200" b="1" dirty="0">
                <a:solidFill>
                  <a:schemeClr val="tx1"/>
                </a:solidFill>
                <a:latin typeface="Arial Narrow" panose="020B0606020202030204" pitchFamily="34" charset="0"/>
              </a:rPr>
              <a:t>PREVENCIÓN LAVADO DE DINERO (RES UIF 110/24)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7544" y="1100666"/>
            <a:ext cx="11433387" cy="4639733"/>
          </a:xfrm>
        </p:spPr>
        <p:txBody>
          <a:bodyPr anchor="t">
            <a:noAutofit/>
          </a:bodyPr>
          <a:lstStyle/>
          <a:p>
            <a:pPr marL="357188" indent="-357188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s-ES" sz="2600" b="1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SISTEMA DE GESTIÓN DE RIESGOS</a:t>
            </a:r>
          </a:p>
          <a:p>
            <a:pPr marL="627063" lvl="1" indent="-27146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 IMPLEMENTAR POR SUJETOS OBLIGADOS</a:t>
            </a:r>
          </a:p>
          <a:p>
            <a:pPr marL="627063" lvl="1" indent="-27146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REPORTE OPERACIONES SOSPECHOSAS (ANÁLISIS DE LA OPERATORIA Y PERFIL CLIENTE)</a:t>
            </a:r>
          </a:p>
          <a:p>
            <a:pPr marL="627063" lvl="1" indent="-27146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ALCANZADA POR SECRETO</a:t>
            </a:r>
          </a:p>
          <a:p>
            <a:pPr marL="357188" indent="-357188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s-ES" sz="2600" b="1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PERFIL TRANSACCIONAL DEL CLIENTE</a:t>
            </a:r>
            <a:endParaRPr lang="es-ES" sz="2600" b="1" u="sng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627063" lvl="1" indent="-27146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BASADO EN EL ENTENDIMIENTO DEL PROPÓSITO Y NATURALEZA ESPERADA DE LA RELACIÓN COMERCIAL, INFORMACIÓN TRANSACCIONAL Y DOCUMENTACIÓN DE LA SITUACIÓN ECONÓMICA, PATRIMONIAL Y FINANCIERA</a:t>
            </a:r>
            <a:endParaRPr lang="es-ES" sz="2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92C16232-254C-48E1-B6A2-E4886E0C1E60}" type="slidenum">
              <a:rPr lang="es-ES"/>
              <a:pPr/>
              <a:t>55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866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7612" y="155346"/>
            <a:ext cx="11331787" cy="521988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E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SITUACIÓN BIENES REGULARIZADOS EN EL IMPUESTO SOBRE LOS BIENES PERSONALES</a:t>
            </a:r>
            <a:endParaRPr lang="es-AR" sz="2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77612" y="762000"/>
            <a:ext cx="11331787" cy="5554134"/>
          </a:xfrm>
        </p:spPr>
        <p:txBody>
          <a:bodyPr anchor="t">
            <a:normAutofit fontScale="70000" lnSpcReduction="20000"/>
          </a:bodyPr>
          <a:lstStyle/>
          <a:p>
            <a:pPr marL="355600" indent="-35560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s-ES" sz="2900" b="1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LIQUIDACIÓN IBP AÑO 2023</a:t>
            </a:r>
          </a:p>
          <a:p>
            <a:pPr marL="541338" lvl="1" indent="-185738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</a:pPr>
            <a:r>
              <a:rPr lang="es-ES" sz="23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NO SE PAGA</a:t>
            </a:r>
          </a:p>
          <a:p>
            <a:pPr marL="541338" lvl="1" indent="-185738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</a:pPr>
            <a:r>
              <a:rPr lang="es-ES" sz="23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SE CONSIDERA INCORPORADO AL PATRIMONIO EL 1/1/2024</a:t>
            </a:r>
          </a:p>
          <a:p>
            <a:pPr marL="355600" indent="-35560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s-ES" sz="2900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LIQUIDACIÓN RÉGIMEN ESPECIAL IBP</a:t>
            </a:r>
          </a:p>
          <a:p>
            <a:pPr marL="541338" lvl="1" indent="-185738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</a:pPr>
            <a:r>
              <a:rPr lang="es-ES" sz="2300" dirty="0">
                <a:solidFill>
                  <a:schemeClr val="tx1"/>
                </a:solidFill>
                <a:latin typeface="Arial Narrow" panose="020B0606020202030204" pitchFamily="34" charset="0"/>
              </a:rPr>
              <a:t>SÓLO SE PUEDE OPTAR SI TAMBIÉN SE OPTA POR EL RÉGIMEN RESPECTO DE LOS DEMÁS BIENES</a:t>
            </a:r>
          </a:p>
          <a:p>
            <a:pPr marL="541338" lvl="1" indent="-185738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</a:pPr>
            <a:r>
              <a:rPr lang="es-ES" sz="2300" dirty="0">
                <a:solidFill>
                  <a:schemeClr val="tx1"/>
                </a:solidFill>
                <a:latin typeface="Arial Narrow" panose="020B0606020202030204" pitchFamily="34" charset="0"/>
              </a:rPr>
              <a:t>DETERMINACIÓN BASE IMPONIBLE</a:t>
            </a:r>
          </a:p>
          <a:p>
            <a:pPr marL="719138" lvl="2" indent="-17780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VALORES EXPRESADOS EN PESOS (NO SE CONSIDERA CONVERSIÓN EN U$D)</a:t>
            </a:r>
          </a:p>
          <a:p>
            <a:pPr marL="719138" lvl="2" indent="-17780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VALORES EXPRESADOS EN U$D CONVERTIDOS A $ (SE APLICA LA COTIZACIÓN DEL BNA TIPO COMPRADOR AL ÚLTIMO DÍA HÁBIL ANTERIOR A LA FECHA DE PRESENTACIÓN DE LA DJ DE REGULARIZACIÓN)</a:t>
            </a:r>
            <a:endParaRPr lang="es-ES" sz="1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541338" lvl="1" indent="-185738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</a:pPr>
            <a:r>
              <a:rPr lang="es-ES" sz="2300" dirty="0">
                <a:solidFill>
                  <a:schemeClr val="tx1"/>
                </a:solidFill>
                <a:latin typeface="Arial Narrow" panose="020B0606020202030204" pitchFamily="34" charset="0"/>
              </a:rPr>
              <a:t>DETERMINACIÓN IMPUESTO</a:t>
            </a:r>
          </a:p>
          <a:p>
            <a:pPr marL="896938" lvl="2" indent="-17780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VALOR X 4 (2024 A 2027) A LA ALÍCUOTA DE 0,50% = 2%</a:t>
            </a:r>
          </a:p>
          <a:p>
            <a:pPr marL="355600" indent="-35560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s-ES" sz="2900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FECHAS APLICABLES</a:t>
            </a:r>
          </a:p>
          <a:p>
            <a:pPr marL="541338" lvl="1" indent="-185738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</a:pPr>
            <a:r>
              <a:rPr lang="es-ES" sz="2300" dirty="0">
                <a:solidFill>
                  <a:schemeClr val="tx1"/>
                </a:solidFill>
                <a:latin typeface="Arial Narrow" panose="020B0606020202030204" pitchFamily="34" charset="0"/>
              </a:rPr>
              <a:t>ACOGIMIENTO 1º Y 1º ETAPA (NO HAY PAGO ADELANTADO, OPCIÓN Y DJ HASTA EL 30/4/2025)</a:t>
            </a:r>
          </a:p>
          <a:p>
            <a:pPr marL="541338" lvl="1" indent="-185738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</a:pPr>
            <a:r>
              <a:rPr lang="es-ES" sz="2300" dirty="0">
                <a:solidFill>
                  <a:schemeClr val="tx1"/>
                </a:solidFill>
                <a:latin typeface="Arial Narrow" panose="020B0606020202030204" pitchFamily="34" charset="0"/>
              </a:rPr>
              <a:t>ACOGIMIENTO 3º ETAPA (PAGO ANTICIPADO 75% ANTES DEL 31/3/2025, OPCIÓN Y DJ 30/4/2025)</a:t>
            </a:r>
          </a:p>
          <a:p>
            <a:pPr marL="355600" indent="-35560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s-ES" sz="2900" b="1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ESTABILIDAD FISCAL</a:t>
            </a:r>
            <a:r>
              <a:rPr lang="es-ES" sz="2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s-ES" sz="29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HASTA EL AÑO 2038</a:t>
            </a:r>
            <a:endParaRPr lang="es-AR" sz="2900" u="sng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2F711608-42F5-43E6-9BD2-D160CD05BEF0}" type="slidenum">
              <a:rPr lang="es-AR"/>
              <a:pPr/>
              <a:t>56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69402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9466" y="187326"/>
            <a:ext cx="11269134" cy="600074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E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EL INTERCAMBIO DE INFORMACIÓN CON USA</a:t>
            </a:r>
            <a:endParaRPr lang="es-ES" sz="2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9466" y="928157"/>
            <a:ext cx="11269134" cy="5387975"/>
          </a:xfrm>
        </p:spPr>
        <p:txBody>
          <a:bodyPr>
            <a:normAutofit fontScale="85000" lnSpcReduction="20000"/>
          </a:bodyPr>
          <a:lstStyle/>
          <a:p>
            <a:pPr marL="271463" indent="-27146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NUEVO ACUERDO BILATERAL CON USA (BO 20/1/2023, VERSIÓN EN ESPAÑOL 13/8/2024)</a:t>
            </a:r>
          </a:p>
          <a:p>
            <a:pPr marL="271463" indent="-27146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NO ALCANZA A BENEFICIARIOS FINALES (A PARTIR 1/1/2024 BAJO LA ÓRBITA DE FINCEN)</a:t>
            </a:r>
          </a:p>
          <a:p>
            <a:pPr marL="271463" indent="-27146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CUENTAS DEPÓSITO Y CUENTAS FINANCIERAS QUE RECIBAN RENTA DE FUENTA DE USA (NO SE INFORMAN SALDOS NI MOVIMIENTOS) </a:t>
            </a:r>
          </a:p>
          <a:p>
            <a:pPr marL="271463" indent="-27146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CUENTAS DE PERSONAS HUMANAS RESIDENTES EN EL PAÍS</a:t>
            </a:r>
          </a:p>
          <a:p>
            <a:pPr marL="271463" indent="-27146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SE INCLUYEN LLC DE UN SOLO MIEMBRO TRANSPARENTES FISCALMENTE (NO CON 2 O MÁS SOCIOS “PARTNERSHIP”)</a:t>
            </a:r>
          </a:p>
          <a:p>
            <a:pPr marL="271463" indent="-27146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DEBEN PERCIBIR MÁS DE U$D 10 DE INTERESES DE FUENTE AMERICANA EN EL AÑO FISCAL</a:t>
            </a:r>
          </a:p>
          <a:p>
            <a:pPr marL="271463" indent="-27146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TAMBIÉN SE INCLUYEN CUENTAS FINANCIERAS O EN CUSTODIA (TITULAR PH RESIDENTE  EN EL PAÍS) O SOCIEDAD O FIDEICOMISO RESIDENTE EN EL PAÍS CON INGRESOS DE FUENTE AMERICANA</a:t>
            </a:r>
          </a:p>
          <a:p>
            <a:pPr marL="271463" indent="-27146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NO SE INCLUYEN RENTA DE BONOS QUE NO GENEREN FUENTE DE RENTA NORTEAMERICANA NI GANANCIAS DE CAPITAL (COMPRAVENTA)</a:t>
            </a:r>
          </a:p>
          <a:p>
            <a:pPr marL="271463" indent="-27146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SE REPORTARÁ NOMBRE Y APELLIDO, DOMICILIO, NÚMERO DE IDENTIFICACIÓN TRIBUTARIA DEL TITULAR DE LA CUENTA (“ACCOUNT HOLDER” PERO NO BENEFICIARIO FINAL), NÚMERO DE CUENTA, ENTIDAD FINANCIERA, INTERESES MAYORES A U$D 10 (FUENTE NORTEAMERICANA)</a:t>
            </a:r>
          </a:p>
          <a:p>
            <a:pPr marL="271463" indent="-27146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LA FECHA DEL 1º INTERCAMBIO SERÁ SEPTIEMBRE 2024 (SE INFORMA 2023)</a:t>
            </a:r>
            <a:endParaRPr lang="es-ES" sz="2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31980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0E22F10E-9D30-4FCF-5A58-839C604A5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7880" y="1363134"/>
            <a:ext cx="10058400" cy="4023360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s-AR" sz="4000" b="1" dirty="0" smtClean="0">
                <a:latin typeface="Arial Narrow" panose="020B0606020202030204" pitchFamily="34" charset="0"/>
              </a:rPr>
              <a:t>MUCHAS GRACIAS</a:t>
            </a:r>
          </a:p>
          <a:p>
            <a:pPr marL="0" indent="0" algn="ctr">
              <a:buNone/>
            </a:pPr>
            <a:r>
              <a:rPr lang="es-AR" sz="4000" b="1" dirty="0" smtClean="0">
                <a:latin typeface="Arial Narrow" panose="020B0606020202030204" pitchFamily="34" charset="0"/>
              </a:rPr>
              <a:t>POR SU ATENCIÓN</a:t>
            </a:r>
            <a:endParaRPr lang="es-AR" sz="4000" b="1" dirty="0">
              <a:latin typeface="Arial Narrow" panose="020B060602020203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58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078" y="235804"/>
            <a:ext cx="11678921" cy="864863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AR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ALCANCE DE LOS CONVIVIENTES DE FUNCIONARIO PÚBLICO </a:t>
            </a:r>
            <a:br>
              <a:rPr lang="es-AR" sz="28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s-AR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(L, 40 Y DR, 23)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50333" y="1380067"/>
            <a:ext cx="10512213" cy="4023360"/>
          </a:xfrm>
        </p:spPr>
        <p:txBody>
          <a:bodyPr/>
          <a:lstStyle/>
          <a:p>
            <a:pPr marL="0" indent="0" algn="ctr">
              <a:buNone/>
            </a:pPr>
            <a:r>
              <a:rPr lang="es-AR" sz="2000" b="1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UNIONES CONVIVENCIALES </a:t>
            </a:r>
          </a:p>
          <a:p>
            <a:pPr marL="0" indent="0" algn="ctr">
              <a:buNone/>
            </a:pPr>
            <a:endParaRPr lang="es-AR" sz="2000" b="1" u="sng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271463" indent="-271463" algn="just">
              <a:buFont typeface="Wingdings" panose="05000000000000000000" pitchFamily="2" charset="2"/>
              <a:buChar char="§"/>
            </a:pPr>
            <a:r>
              <a:rPr lang="es-AR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INTEGRANTES DE UNA UNIÓN BASADA EN RELACIONES AFECTIVAS DE CARÁCTER SINGULAR, NOTORIA, ESTABLE Y PERMANENTE. </a:t>
            </a:r>
          </a:p>
          <a:p>
            <a:pPr marL="271463" indent="-271463" algn="just">
              <a:buFont typeface="Wingdings" panose="05000000000000000000" pitchFamily="2" charset="2"/>
              <a:buChar char="§"/>
            </a:pPr>
            <a:r>
              <a:rPr lang="es-AR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DE DOS PERSONAS DE IGUAL O DISTINTO SEXO, QUE CONVIVEN Y COMPARTEN UN PROYECTO DE VIDA EN COMÚN BASADO EN EL AFECTO (CC Y CN, 509 Y SIG.).</a:t>
            </a:r>
          </a:p>
          <a:p>
            <a:pPr marL="271463" indent="-271463" algn="just">
              <a:buFont typeface="Wingdings" panose="05000000000000000000" pitchFamily="2" charset="2"/>
              <a:buChar char="§"/>
            </a:pPr>
            <a:r>
              <a:rPr lang="es-AR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DEBEN ACREDITAR ESA CONDICIÓN A TRAVÉS DE CONSTANCIA O ACTA DE INSCRIPCIÓN ( O BAJA DE CORRESPONDER) EN EL REGISTRO PERTINENTE.</a:t>
            </a:r>
            <a:endParaRPr lang="es-AR" sz="20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6D22F896-40B5-4ADD-8801-0D06FADFA095}" type="slidenum">
              <a:rPr lang="en-US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3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6745" y="125739"/>
            <a:ext cx="11678921" cy="780196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ES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SUJETOS EXCLUIDOS DEL RÉGIMEN DE REGULARIZACIÓN DE ACTIVOS (ART 41)</a:t>
            </a:r>
            <a:endParaRPr lang="es-AR" sz="28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92947" y="1049867"/>
            <a:ext cx="11424920" cy="4631266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>
            <a:noAutofit/>
          </a:bodyPr>
          <a:lstStyle/>
          <a:p>
            <a:pPr marL="177800" indent="-1778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DECLARADOS EN QUIEBRA (SIN CONTINUIDAD DE LA EXPLOTACIÓN) MIENTRAS DUREN SUS EFECTOS</a:t>
            </a:r>
          </a:p>
          <a:p>
            <a:pPr marL="177800" indent="-1778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CONDENADOS CON ANTERIORIDAD AL 8/7/2024 (EXCEPTO CONDENA CUMPLIDA) (REGIMEN PENAL TRIBUTARIO Y CÓDIGO ADUANERO) (</a:t>
            </a:r>
            <a:r>
              <a:rPr lang="es-ES" sz="2000" baseline="30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</a:t>
            </a: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)</a:t>
            </a:r>
          </a:p>
          <a:p>
            <a:pPr marL="177800" indent="-1778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CONDENADOS POR DELITOS COMUNES CON CONEXIÓN CON EL INCUMPLIMIENTO DE OBLIGACIONES TRIBUTARIAS O DE TERCEROS CON ANTERIORIDAD AL 8/7/2024 (EXCEPTO CONDENA CUMPLIDA) (</a:t>
            </a:r>
            <a:r>
              <a:rPr lang="es-ES" sz="2000" baseline="30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</a:t>
            </a: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)</a:t>
            </a:r>
          </a:p>
          <a:p>
            <a:pPr marL="177800" indent="-1778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PERSONAS JURÍDICAS CON REPRESENTATES LEGALES CONDENADOS CON ANTERIORIDAD AL 8/7/2024 (EXCEPTO CONDENA CUMPLIDA) </a:t>
            </a:r>
            <a:r>
              <a:rPr lang="es-E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(</a:t>
            </a:r>
            <a:r>
              <a:rPr lang="es-ES" sz="2000" baseline="30000" dirty="0">
                <a:solidFill>
                  <a:schemeClr val="tx1"/>
                </a:solidFill>
                <a:latin typeface="Arial Narrow" panose="020B0606020202030204" pitchFamily="34" charset="0"/>
              </a:rPr>
              <a:t>1</a:t>
            </a:r>
            <a:r>
              <a:rPr lang="es-E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)</a:t>
            </a:r>
            <a:endParaRPr lang="es-ES" sz="20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557213" lvl="1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REGIMEN PENAL TRIBUTARIO Y CODIGO ADUANERO</a:t>
            </a:r>
          </a:p>
          <a:p>
            <a:pPr marL="557213" lvl="1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DELITOS COMUNES CON CONEXIÓN CON EL INCUMPLIMIENTO DE OBLIGACIONES TRIBUTARIAS O DE TERCEROS</a:t>
            </a:r>
          </a:p>
          <a:p>
            <a:pPr marL="449263" lvl="1" indent="-1778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es-ES" sz="18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271463" lvl="1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(1) CON CONDENA FIRME EN 1º INSTANCIA O CON SENTENCIA EN 2º INSTANCIA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9A89158-2801-440D-AC64-BB4085E9A46C}" type="slidenum">
              <a:rPr lang="es-AR"/>
              <a:pPr/>
              <a:t>6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2618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9762" y="104281"/>
            <a:ext cx="11709393" cy="873761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E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SUJETOS EXCLUIDOS DEL RÉGIMEN DE REGULARIZACIÓN DE ACTIVOS POR OTRAS CAUSALES PENALES (ART 41 inc. e)</a:t>
            </a:r>
            <a:endParaRPr lang="es-AR" sz="2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9A89158-2801-440D-AC64-BB4085E9A46C}" type="slidenum">
              <a:rPr lang="es-AR"/>
              <a:pPr/>
              <a:t>7</a:t>
            </a:fld>
            <a:endParaRPr lang="es-AR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338657" y="1016126"/>
            <a:ext cx="11531601" cy="35970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s-ES" sz="1800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PROCESADOS (A</a:t>
            </a:r>
            <a:r>
              <a:rPr lang="es-AR" sz="1800" u="sng" dirty="0">
                <a:solidFill>
                  <a:schemeClr val="tx1"/>
                </a:solidFill>
                <a:latin typeface="Arial Narrow" panose="020B0606020202030204" pitchFamily="34" charset="0"/>
              </a:rPr>
              <a:t>Ú</a:t>
            </a:r>
            <a:r>
              <a:rPr lang="es-ES" sz="1800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N NO FIRMES)</a:t>
            </a:r>
            <a:endParaRPr lang="es-ES" sz="1600" u="sng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ORDEN ECONÓMICO Y FINANCIERO (CP, ART 303, 306, 307, 309 a 312)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LAVADO DE ACTIVOS (EXCEPTO DELITOS REGIMEN PENAL TRIBUTARIO) (LEY 25246, ART 6 inc. k)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ESTAFA Y OTRAS DEFRAUDACIONES (CP, ART 172 a 174)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USURA (CP, ART 175 bis)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QUEBRADOS Y OTROS DEUDORES PUNIBLES (CP, 176 a 179)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FE PÚBLICA (CP, 282, 283 Y 287)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FALSIFICACIÓN DE MARCAS, CONTRASEÑAS O FIRMAS OFICIALES (CP, ART 289)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FALSIFICACIÓN DE MARCAS REGISTRADAS (LEY 22362, ART 31)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ENCUBRIMIENTO EFECTOS DE UN DELITO (CP, ART 277, </a:t>
            </a:r>
            <a:r>
              <a:rPr lang="es-ES" sz="1600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inc</a:t>
            </a: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c, Numeral 1)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HOMICIDIO POR PRECIO O PROMESA REMUNERATORIA, EXPLOTACIÓN SEXUAL Y SECUESTRO EXTORSIVO(CP, ART 80, </a:t>
            </a:r>
            <a:r>
              <a:rPr lang="es-ES" sz="1600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inc</a:t>
            </a: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3, 127 y 170)</a:t>
            </a:r>
            <a:endParaRPr lang="es-ES" sz="12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338657" y="4613197"/>
            <a:ext cx="11531601" cy="14302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s-ES" sz="1600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IMPORTANTE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QUIENES AL 8/7/2024 TUVIERAN UN PROCESO PENAL EN TRÁMITE POR ESTOS DELITOS, </a:t>
            </a:r>
            <a:r>
              <a:rPr lang="es-ES" sz="1600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PODRÁN ADHERIR AL RÉGIMEN EN FORMA CONDICIONAL</a:t>
            </a:r>
            <a:endParaRPr lang="es-ES" sz="16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EL AUTO DE PROCESAMIENTO QUE SE DICTE EN FORMA POSTERIOR DARÁ LUGAR A LA PÉRDIDA AUTOMÁTICA DE TODOS LOS BENEFICIOS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(1) TAL EXCLUSIÓN SERÁ DE APLICACIÓN PARA CON FAMILIARES HASTA EL 4º GRADO DE CONSANGUINEIDAD</a:t>
            </a:r>
          </a:p>
        </p:txBody>
      </p:sp>
    </p:spTree>
    <p:extLst>
      <p:ext uri="{BB962C8B-B14F-4D97-AF65-F5344CB8AC3E}">
        <p14:creationId xmlns:p14="http://schemas.microsoft.com/office/powerpoint/2010/main" val="96308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4642" y="120015"/>
            <a:ext cx="11512489" cy="916094"/>
          </a:xfrm>
          <a:ln w="3175">
            <a:solidFill>
              <a:schemeClr val="accent1"/>
            </a:solidFill>
          </a:ln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s-AR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PROCESO PENAL EN TRÁMITE POR DELITOS (L, 41, e) Y SU ADHESIÓN CONDICIONAL AL RÉGIMEN (DR, 23)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0267" y="1128533"/>
            <a:ext cx="11255584" cy="5128334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s-AR" sz="1400" b="1" u="sng" dirty="0" smtClean="0">
                <a:solidFill>
                  <a:schemeClr val="tx1"/>
                </a:solidFill>
              </a:rPr>
              <a:t> </a:t>
            </a:r>
            <a:r>
              <a:rPr lang="es-AR" sz="1400" b="1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ART. 41, e, ÚLTIMO PÁRRAFO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es-AR" sz="1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QUIENES A LA VIGENCIA DEL RÉGIMEN (9/7/2024)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es-AR" sz="1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TUVIERAN UN PROCESO PENAL EN TRÁMITE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es-AR" sz="1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POR LOS DELITOS (L, 41, e)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es-AR" sz="1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PODRÁN ADHERIR EN FORMA CONDICIONAL AL RÉGIMEN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AR" sz="1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EL AUTO DE PROCESAMIENTO QUE SE DICTE EN FECHA POSTERIOR, DARÁ LUGAR A LA PÉRDIDA AUTOMÁTICA DE TODOS LOS BENEFICIOS QUE OTORGA EL </a:t>
            </a:r>
            <a:r>
              <a:rPr lang="es-AR" sz="1400" dirty="0">
                <a:solidFill>
                  <a:schemeClr val="tx1"/>
                </a:solidFill>
                <a:latin typeface="Arial Narrow" panose="020B0606020202030204" pitchFamily="34" charset="0"/>
              </a:rPr>
              <a:t>RÉGIMEN.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s-AR" sz="1400" b="1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DR, 23, 2º PÁRRAFO</a:t>
            </a:r>
            <a:endParaRPr lang="es-AR" sz="1400" b="1" u="sng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es-AR" sz="1400" b="1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PROCESO PENAL EN TRÁMITE</a:t>
            </a:r>
            <a:endParaRPr lang="es-AR" sz="1400" b="1" u="sng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es-AR" sz="1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AGENTE FISCAL PROMOVIÓ LA ACCIÓN (CPPN, ART 180 Y 188)</a:t>
            </a:r>
            <a:endParaRPr lang="es-AR" sz="14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es-AR" sz="1400" dirty="0">
                <a:solidFill>
                  <a:schemeClr val="tx1"/>
                </a:solidFill>
                <a:latin typeface="Arial Narrow" panose="020B0606020202030204" pitchFamily="34" charset="0"/>
              </a:rPr>
              <a:t>AGENTE FISCAL </a:t>
            </a:r>
            <a:r>
              <a:rPr lang="es-AR" sz="1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ORDENÓ MEDIDAS DE IMPULSO DE LA ACCIÓN PENAL (DELEGACIÓN INVESTIGACIÓN DE LOS DELITOS AL FISCAL CPPN, ART 196)</a:t>
            </a:r>
            <a:endParaRPr lang="es-AR" sz="14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es-AR" sz="1400" b="1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CASOS TRAMITADOS EN JUSRISDICCIONES TERRITORIALES NO REGIDAS POR EL CPPN</a:t>
            </a:r>
            <a:endParaRPr lang="es-AR" sz="1400" b="1" u="sng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es-AR" sz="1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SE TOMARÁN EN CONSIDERACIÓN ESOS MISMOS ACTOS O LOS DE EFECTOS SIMILARES O EQUIVALENTES, PREVISTOS EN LAS REPECTIVAS NORMAS PROCESALES</a:t>
            </a:r>
            <a:endParaRPr lang="es-AR" sz="1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6D22F896-40B5-4ADD-8801-0D06FADFA095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4" name="Rectángulo 3"/>
          <p:cNvSpPr/>
          <p:nvPr/>
        </p:nvSpPr>
        <p:spPr>
          <a:xfrm>
            <a:off x="273106" y="1128533"/>
            <a:ext cx="11504025" cy="2495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64642" y="3716157"/>
            <a:ext cx="11512489" cy="24919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16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TM03457475[[fn=Marco]]</Template>
  <TotalTime>2607</TotalTime>
  <Words>7007</Words>
  <Application>Microsoft Office PowerPoint</Application>
  <PresentationFormat>Panorámica</PresentationFormat>
  <Paragraphs>905</Paragraphs>
  <Slides>59</Slides>
  <Notes>32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59</vt:i4>
      </vt:variant>
    </vt:vector>
  </HeadingPairs>
  <TitlesOfParts>
    <vt:vector size="68" baseType="lpstr">
      <vt:lpstr>Arial</vt:lpstr>
      <vt:lpstr>Arial Narrow</vt:lpstr>
      <vt:lpstr>Calibri</vt:lpstr>
      <vt:lpstr>Calibri Light</vt:lpstr>
      <vt:lpstr>Century Gothic</vt:lpstr>
      <vt:lpstr>Symbol</vt:lpstr>
      <vt:lpstr>Times New Roman</vt:lpstr>
      <vt:lpstr>Wingdings</vt:lpstr>
      <vt:lpstr>Retrospección</vt:lpstr>
      <vt:lpstr> REGIMEN DE REGULARIZACIÓN DE ACTIVOS</vt:lpstr>
      <vt:lpstr>EJE DEL TIEMPO</vt:lpstr>
      <vt:lpstr>SUJETOS ALCANZADOS (ART 18, 19 y 24.4)</vt:lpstr>
      <vt:lpstr>SUJETOS NO RESIDENTES QUE FUERON RESIDENTES FISCALES ARGENTINOS (RG, 3 y 4) </vt:lpstr>
      <vt:lpstr>FUNCIONARIOS PÚBLICOS EXCLUÍDOS DEL REGIMEN (ART 39 y 40)</vt:lpstr>
      <vt:lpstr>ALCANCE DE LOS CONVIVIENTES DE FUNCIONARIO PÚBLICO  (L, 40 Y DR, 23)</vt:lpstr>
      <vt:lpstr>SUJETOS EXCLUIDOS DEL RÉGIMEN DE REGULARIZACIÓN DE ACTIVOS (ART 41)</vt:lpstr>
      <vt:lpstr>SUJETOS EXCLUIDOS DEL RÉGIMEN DE REGULARIZACIÓN DE ACTIVOS POR OTRAS CAUSALES PENALES (ART 41 inc. e)</vt:lpstr>
      <vt:lpstr>PROCESO PENAL EN TRÁMITE POR DELITOS (L, 41, e) Y SU ADHESIÓN CONDICIONAL AL RÉGIMEN (DR, 23)</vt:lpstr>
      <vt:lpstr>OTROS SUJETOS EXCLUIDOS DE LA REGULARIZACIÓN (ART 41, inc. f a h)</vt:lpstr>
      <vt:lpstr>ETAPAS DE LA REGULARIZACIÓN (ART 23)</vt:lpstr>
      <vt:lpstr>FACULTAD DE PRORROGAR FECHAS AL P.E. (DR, 5) </vt:lpstr>
      <vt:lpstr>IMPUESTO ESPECIAL DE REGULARIZACIÓN (ART 28 y 39)</vt:lpstr>
      <vt:lpstr>REGULARIZACIÓN DEL CONTRIBUYENTE Y ASCENDIENTES Y DESCENDIENTES HASTA EL 1º GRADO POR CONSANGUINIDAD O AFINIDAD POR CÓNYUGES Y CONVIVIENTES (L, 28, pen. Parráfo  y  DR, 14) </vt:lpstr>
      <vt:lpstr>ASPECTOS FORMALES</vt:lpstr>
      <vt:lpstr>ADHESIÓN AL REGIMEN (ART 20 y 21)</vt:lpstr>
      <vt:lpstr>REQUISITOS PARA LA ADHESIÓN DE LOS SUJETOS RESIDENTES EN EL PAÍS (RG 5528, ART 2)</vt:lpstr>
      <vt:lpstr>MANIFESTACIÓN DE ADHESIÓN (RG, 5)  </vt:lpstr>
      <vt:lpstr>PAGO ADELANTADO OBLIGATORIO (ART 30)</vt:lpstr>
      <vt:lpstr>PAGO ADELANTADO OBLIGATORIO (RG 6, 7 y 8)  </vt:lpstr>
      <vt:lpstr>DECLARACIÓN JURADA (ART 22, 23, 25, 26, 30, 46 y 47)</vt:lpstr>
      <vt:lpstr>DECLARACIÓN JURADA DE REGULARIZACIÓN (RG, ART 9 a 11)  </vt:lpstr>
      <vt:lpstr>PORTAL RÉGIMEN DE REGULARIZACIÓN DE ACTIVOS</vt:lpstr>
      <vt:lpstr>IMPUESTO ESPECIAL DE REGULARIZACIÓN (L, 28, 29 y 30  y DR, 14) </vt:lpstr>
      <vt:lpstr>INGRESO DEL IMPUESTO ESPECIAL Y DEL PAGO ADELANTADO (DR, 16 y 17 )</vt:lpstr>
      <vt:lpstr>IMPUESTO ESPECIAL DE REGULARIZACIÓN (RG, ART 12 a 14)</vt:lpstr>
      <vt:lpstr>INGRESO DEL IMPUESTO ESPECIAL Y DEL PAGO ADELANTADO EN MONEDA NACIONAL (L, 28 y DR, 15 )</vt:lpstr>
      <vt:lpstr>INGRESO DEL IMPUESTO ESPECIAL Y DEL PAGO ADELANTADO EN MONEDA NACIONAL (L, 28 y DR, 15 ) cont.</vt:lpstr>
      <vt:lpstr>BLANQUEO HASTA U$S 100.000</vt:lpstr>
      <vt:lpstr>BLANQUEO HASTA U$S 100.000</vt:lpstr>
      <vt:lpstr>DINERO EN EFECTIVO (MONEDA NACIONAL O EXTRANJERA) EN EL PAÍS (L, 31 y DR, 18)</vt:lpstr>
      <vt:lpstr>INSTRUMENTOS FINANCIEROS ELEGIBLES (RES ME 590/24)</vt:lpstr>
      <vt:lpstr>DINERO EN EFECTIVO (MONEDA EXTRANJERA) EN EL EXTERIOR (ART. 31)</vt:lpstr>
      <vt:lpstr>REGULARIZACIÓN DE CUENTAS BANCARIAS EN EL EXTERIOR (ART 32)</vt:lpstr>
      <vt:lpstr>TÍTULOS VALORES DEPOSITADOS EN ENTIDADES DEL EXTERIOR (ART 33)</vt:lpstr>
      <vt:lpstr>VALUACIÓN DE BIENES Y TENENCIAS DE MONEDA (L, 27  y  DR, 13)</vt:lpstr>
      <vt:lpstr>BIENES OBJETO DE REGULARIZACIÓN EN EL PAÍS O EN EL EXTERIOR DEPOSITADOS O REGISTRADOS EN MÁS DE UN SUJETO (DR, 7) </vt:lpstr>
      <vt:lpstr>VALUACIÓN DE INMUEBLES (L, 27, 1, b) REGULARIZADOS </vt:lpstr>
      <vt:lpstr>SOLICITUD DE REDUCCIÓN DE LA BASE IMPONIBLE DE INMUEBLES URBANOS (RG, 16) </vt:lpstr>
      <vt:lpstr>VALUACIÓN DE ACCIONES, CUOTAS Y PARTICIPACIÓN EN SOCIEDADES DEL PAÍS Y DEL EXTERIOR (L, 27.1, c  y  27.2, c  y  DR ,11) </vt:lpstr>
      <vt:lpstr>VALUACIÓN DE OTROS BIENES EN EL PAÍS Y EN EL EXTERIOR (L, 27.1, i  y  27.2, h y DR, 11) </vt:lpstr>
      <vt:lpstr>CRIPTOMONEDAS, CRIPTOACTIVOS Y DEMÁS ACTIVOS VIRTUALES (L, 24 y DR, 12) </vt:lpstr>
      <vt:lpstr>BIENES EN EL EXTERIOR (DR, 8) </vt:lpstr>
      <vt:lpstr>EFECTOS DE LA REGULARIZACIÓN (ART 34)</vt:lpstr>
      <vt:lpstr>EFECTOS DE LA LIBERACIÓN (L, 34, b y c,  DR, 21) </vt:lpstr>
      <vt:lpstr>LIBERACIÓN DE IMPUESTOS OMITIDOS DE INGRESAR ORIGINADOS EN BIENES REGULARIZADOS (ART 34, inc c y d, 35 y 36)</vt:lpstr>
      <vt:lpstr>LAS FACTURAS APÓCRIFAS EN EL BLANQUEO</vt:lpstr>
      <vt:lpstr>BENEFICIOS DE LA REGULARIZACIÓN (ART. 35 y 36) </vt:lpstr>
      <vt:lpstr>BLOQUEO FISCAL (L, 34, d)</vt:lpstr>
      <vt:lpstr>DETECCIÓN POR LA AFIP DE BIENES O TENENCIAS NO EXTERIORIZADAS (L, 34 y DR, 22) </vt:lpstr>
      <vt:lpstr>OTRAS DISPOSICIONES (ART 42, 43 y 44)</vt:lpstr>
      <vt:lpstr>EXIMICIÓN DEL IDyCB (DR, 20) </vt:lpstr>
      <vt:lpstr>CUENTA ESPECIAL DE REGULARIZACIÓN DE ACTIVOS COMUNICACIÓN “A” 8062 BCRA 15/7/2024</vt:lpstr>
      <vt:lpstr>REGLAMENTACIÓN CNV (RES 1010/24)</vt:lpstr>
      <vt:lpstr>PREVENCIÓN DE LAVADO (DR, 24) </vt:lpstr>
      <vt:lpstr>PREVENCIÓN LAVADO DE DINERO (RES UIF 110/24)</vt:lpstr>
      <vt:lpstr>SITUACIÓN BIENES REGULARIZADOS EN EL IMPUESTO SOBRE LOS BIENES PERSONALES</vt:lpstr>
      <vt:lpstr>EL INTERCAMBIO DE INFORMACIÓN CON USA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Leandro D. Pais</dc:creator>
  <cp:lastModifiedBy>Nancy Rocha</cp:lastModifiedBy>
  <cp:revision>311</cp:revision>
  <cp:lastPrinted>2024-07-31T19:58:08Z</cp:lastPrinted>
  <dcterms:created xsi:type="dcterms:W3CDTF">2022-02-25T17:34:01Z</dcterms:created>
  <dcterms:modified xsi:type="dcterms:W3CDTF">2024-08-02T14:37:01Z</dcterms:modified>
</cp:coreProperties>
</file>