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4100" r:id="rId1"/>
  </p:sldMasterIdLst>
  <p:notesMasterIdLst>
    <p:notesMasterId r:id="rId61"/>
  </p:notesMasterIdLst>
  <p:sldIdLst>
    <p:sldId id="278" r:id="rId2"/>
    <p:sldId id="351" r:id="rId3"/>
    <p:sldId id="318" r:id="rId4"/>
    <p:sldId id="352" r:id="rId5"/>
    <p:sldId id="319" r:id="rId6"/>
    <p:sldId id="354" r:id="rId7"/>
    <p:sldId id="320" r:id="rId8"/>
    <p:sldId id="321" r:id="rId9"/>
    <p:sldId id="355" r:id="rId10"/>
    <p:sldId id="350" r:id="rId11"/>
    <p:sldId id="356" r:id="rId12"/>
    <p:sldId id="357" r:id="rId13"/>
    <p:sldId id="327" r:id="rId14"/>
    <p:sldId id="358" r:id="rId15"/>
    <p:sldId id="359" r:id="rId16"/>
    <p:sldId id="322" r:id="rId17"/>
    <p:sldId id="360" r:id="rId18"/>
    <p:sldId id="361" r:id="rId19"/>
    <p:sldId id="328" r:id="rId20"/>
    <p:sldId id="362" r:id="rId21"/>
    <p:sldId id="323" r:id="rId22"/>
    <p:sldId id="363" r:id="rId23"/>
    <p:sldId id="389" r:id="rId24"/>
    <p:sldId id="364" r:id="rId25"/>
    <p:sldId id="365" r:id="rId26"/>
    <p:sldId id="366" r:id="rId27"/>
    <p:sldId id="367" r:id="rId28"/>
    <p:sldId id="368" r:id="rId29"/>
    <p:sldId id="348" r:id="rId30"/>
    <p:sldId id="349" r:id="rId31"/>
    <p:sldId id="337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43" r:id="rId45"/>
    <p:sldId id="381" r:id="rId46"/>
    <p:sldId id="344" r:id="rId47"/>
    <p:sldId id="391" r:id="rId48"/>
    <p:sldId id="345" r:id="rId49"/>
    <p:sldId id="382" r:id="rId50"/>
    <p:sldId id="383" r:id="rId51"/>
    <p:sldId id="347" r:id="rId52"/>
    <p:sldId id="384" r:id="rId53"/>
    <p:sldId id="385" r:id="rId54"/>
    <p:sldId id="386" r:id="rId55"/>
    <p:sldId id="387" r:id="rId56"/>
    <p:sldId id="388" r:id="rId57"/>
    <p:sldId id="390" r:id="rId58"/>
    <p:sldId id="392" r:id="rId59"/>
    <p:sldId id="336" r:id="rId6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1652"/>
    </p:cViewPr>
  </p:sorterViewPr>
  <p:notesViewPr>
    <p:cSldViewPr snapToGrid="0">
      <p:cViewPr varScale="1">
        <p:scale>
          <a:sx n="58" d="100"/>
          <a:sy n="58" d="100"/>
        </p:scale>
        <p:origin x="29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1B43E-9E2F-4F72-9F08-571E4833A917}" type="datetimeFigureOut">
              <a:rPr lang="es-AR" smtClean="0"/>
              <a:t>02/08/2024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3A57C-5F5F-4747-8C6A-67C603BA881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987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imagen de diapositiva 1">
            <a:extLst>
              <a:ext uri="{FF2B5EF4-FFF2-40B4-BE49-F238E27FC236}">
                <a16:creationId xmlns="" xmlns:a16="http://schemas.microsoft.com/office/drawing/2014/main" id="{42EC2326-2CB7-4A0C-9C82-AA3360A15F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Marcador de notas 2">
            <a:extLst>
              <a:ext uri="{FF2B5EF4-FFF2-40B4-BE49-F238E27FC236}">
                <a16:creationId xmlns="" xmlns:a16="http://schemas.microsoft.com/office/drawing/2014/main" id="{A037C4C1-7C10-411E-AC0D-8CC979A762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/>
          </a:p>
        </p:txBody>
      </p:sp>
      <p:sp>
        <p:nvSpPr>
          <p:cNvPr id="22532" name="Marcador de número de diapositiva 3">
            <a:extLst>
              <a:ext uri="{FF2B5EF4-FFF2-40B4-BE49-F238E27FC236}">
                <a16:creationId xmlns="" xmlns:a16="http://schemas.microsoft.com/office/drawing/2014/main" id="{AFE55C9D-5257-421C-A7B5-16C335C9F9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80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063" indent="-2238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0675" indent="-2238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6288" indent="-2238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3488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0688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7888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5088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D50AEE-EAB3-4BC3-A11D-D740A443BC13}" type="slidenum">
              <a:rPr lang="es-AR" altLang="es-AR"/>
              <a:pPr/>
              <a:t>0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713702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4997-C177-4DE7-A6FB-D71312CD6EC9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611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23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24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78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26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55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27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13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A57C-5F5F-4747-8C6A-67C603BA8813}" type="slidenum">
              <a:rPr lang="es-AR" smtClean="0"/>
              <a:t>28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1830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A57C-5F5F-4747-8C6A-67C603BA8813}" type="slidenum">
              <a:rPr lang="es-AR" smtClean="0"/>
              <a:t>29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034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ACF5-5997-482D-96E2-E997BDDCB1E5}" type="slidenum">
              <a:rPr lang="es-ES" smtClean="0">
                <a:solidFill>
                  <a:prstClr val="black"/>
                </a:solidFill>
              </a:rPr>
              <a:pPr/>
              <a:t>31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31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A57C-5F5F-4747-8C6A-67C603BA8813}" type="slidenum">
              <a:rPr lang="es-AR" smtClean="0">
                <a:solidFill>
                  <a:prstClr val="black"/>
                </a:solidFill>
              </a:rPr>
              <a:pPr/>
              <a:t>32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26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35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3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A57C-5F5F-4747-8C6A-67C603BA8813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2094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36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64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37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565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39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99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40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19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41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25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42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62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44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712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48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45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49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35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51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2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2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989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A57C-5F5F-4747-8C6A-67C603BA8813}" type="slidenum">
              <a:rPr lang="es-AR" smtClean="0"/>
              <a:t>52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1559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54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677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3A57C-5F5F-4747-8C6A-67C603BA8813}" type="slidenum">
              <a:rPr lang="es-AR" smtClean="0"/>
              <a:t>57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9849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0D4C-85D3-4DA8-9BFA-54E0B95A4C5A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212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 smtClean="0">
                <a:solidFill>
                  <a:prstClr val="black"/>
                </a:solidFill>
              </a:rPr>
              <a:pPr/>
              <a:t>6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62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 smtClean="0">
                <a:solidFill>
                  <a:prstClr val="black"/>
                </a:solidFill>
              </a:rPr>
              <a:pPr/>
              <a:t>7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52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ACF5-5997-482D-96E2-E997BDDCB1E5}" type="slidenum">
              <a:rPr lang="es-ES" smtClean="0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79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11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93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7226-99BF-4B54-9FDB-C8E15A9C5C5C}" type="slidenum">
              <a:rPr lang="es-AR">
                <a:solidFill>
                  <a:prstClr val="black"/>
                </a:solidFill>
              </a:rPr>
              <a:pPr/>
              <a:t>13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7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36544-E877-4EAC-B093-AC275AD5BB8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204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55BB-EB43-47E2-82C8-03F512E51E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5D8A-44CD-4BAD-8419-0E427E2241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013" y="-12826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0291-5F09-499C-BC03-EC15C284543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72525" y="6459784"/>
            <a:ext cx="1312025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0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46E4-D5AF-4813-A695-C8BE6C8B16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47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476E-EF30-4589-94E3-CE885DBBB5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EFCB-62F9-4697-8BEB-57DAE23262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7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1C8-3210-4AFB-82F9-73985911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8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F92C-B224-4564-B2DA-888DB2A779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2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365AF4-44B6-40C2-8F12-14F7FAE479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2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7F61-992D-4D57-9F9A-9652C20033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4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2865EC-6366-4B94-A957-C13B08D6F0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4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2">
            <a:extLst>
              <a:ext uri="{FF2B5EF4-FFF2-40B4-BE49-F238E27FC236}">
                <a16:creationId xmlns="" xmlns:a16="http://schemas.microsoft.com/office/drawing/2014/main" id="{4BED3436-7561-4A02-9F36-05DEED65F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305" y="787400"/>
            <a:ext cx="8679915" cy="2916025"/>
          </a:xfrm>
          <a:ln w="38100"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AR" altLang="es-ES" sz="4800" b="1" dirty="0" smtClean="0">
                <a:latin typeface="Century Gothic" panose="020B0502020202020204" pitchFamily="34" charset="0"/>
              </a:rPr>
              <a:t> REGIMEN DE REGULARIZACIÓN DE ACTIVOS</a:t>
            </a:r>
            <a:endParaRPr lang="es-AR" altLang="es-ES" sz="4800" b="1" dirty="0">
              <a:latin typeface="Century Gothic" panose="020B0502020202020204" pitchFamily="34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080062" y="4396355"/>
            <a:ext cx="10058400" cy="404246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Humberto J. Bertazza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4" name="Subtítulo 1"/>
          <p:cNvSpPr txBox="1">
            <a:spLocks/>
          </p:cNvSpPr>
          <p:nvPr/>
        </p:nvSpPr>
        <p:spPr>
          <a:xfrm>
            <a:off x="1769305" y="5124487"/>
            <a:ext cx="3254871" cy="9461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chemeClr val="tx1"/>
                </a:solidFill>
              </a:rPr>
              <a:t>FEHGRA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chemeClr val="tx1"/>
                </a:solidFill>
              </a:rPr>
              <a:t>JORNADA DE ACTUALIZACIÓN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chemeClr val="tx1"/>
                </a:solidFill>
              </a:rPr>
              <a:t>2/8/2024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12" y="135467"/>
            <a:ext cx="11560387" cy="70273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OTROS SUJETOS EXCLUIDOS DE LA REGULARIZACIÓN (ART 41, inc. f a h)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879" y="1151468"/>
            <a:ext cx="11382587" cy="4690532"/>
          </a:xfrm>
        </p:spPr>
        <p:txBody>
          <a:bodyPr anchor="t">
            <a:noAutofit/>
          </a:bodyPr>
          <a:lstStyle/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PERSONAS JURÍDICAS EN LAS QUE LOS SUJETOS EXCLUIDOS (ART 39, 40 Y RESTANTES INCISOS DEL ART 41) INDIVIDUAL O CONJUNTAMENTE, TENGAN PARTICIPACIÓN MAYORITARIA Y/O CONTROL DE LA VOLUNTAD SOCIAL</a:t>
            </a:r>
          </a:p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PERSONAS JURÍDICAS QUE HAYAN SIDO EJECUTORAS DE BENEFICIOS SOCIALES Y LOS INTEGRANTES DE SUS ÓRGANOS DE GOBIERNO, DIRECCIÓN Y/O ADMINISTRACIÓN, YA SEA A NIVEL NACIONAL O PROVINCIAL, DURANTE LOS ÚLTIMOS 5 AÑOS</a:t>
            </a:r>
          </a:p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QUIENES HAYAN RECIBIDO PLANES SOCIALES DURANTE LOS ÚLTIMOS 5 AÑOS (EXCEPTO ASISTENCIA COVID-19)</a:t>
            </a:r>
          </a:p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SUJETOS QUE HAYAN REVESTIDO EL CARÁCTER DE PERSONAS EXPUESTAS  POLÍTICAMENTE EXTRANJERAS EN LOS ÚLTIMOS 10 AÑOS (CONTADOS DESDE LA VIGENCIA DEL RÉGIMEN) Y AQUELLOS QUE ACTUALMENTE TENGAN TAL CARÁCTER</a:t>
            </a:r>
            <a:endParaRPr lang="es-AR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613" y="174702"/>
            <a:ext cx="11238654" cy="802746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ETAPAS DE LA REGULARIZACIÓN (ART 23)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10</a:t>
            </a:fld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24044"/>
              </p:ext>
            </p:extLst>
          </p:nvPr>
        </p:nvGraphicFramePr>
        <p:xfrm>
          <a:off x="437321" y="1102001"/>
          <a:ext cx="11178945" cy="3300466"/>
        </p:xfrm>
        <a:graphic>
          <a:graphicData uri="http://schemas.openxmlformats.org/drawingml/2006/table">
            <a:tbl>
              <a:tblPr firstRow="1" firstCol="1" bandRow="1"/>
              <a:tblGrid>
                <a:gridCol w="1806346"/>
                <a:gridCol w="3783126"/>
                <a:gridCol w="3769140"/>
                <a:gridCol w="1820333"/>
              </a:tblGrid>
              <a:tr h="899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ETAPA</a:t>
                      </a:r>
                      <a:endParaRPr lang="es-A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MANIFESTACIÓN</a:t>
                      </a:r>
                      <a:r>
                        <a:rPr lang="es-AR" sz="1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ADHESIÓN (</a:t>
                      </a:r>
                      <a:r>
                        <a:rPr lang="es-AR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       Y </a:t>
                      </a:r>
                      <a:r>
                        <a:rPr lang="es-A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ADELANTADO</a:t>
                      </a:r>
                      <a:r>
                        <a:rPr lang="es-AR" sz="1800" b="1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OBLIGATORIO</a:t>
                      </a:r>
                      <a:endParaRPr lang="es-A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LÍMITE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DECLARACIÓN JURADA Y PAGO DEL IMPUESTO </a:t>
                      </a:r>
                      <a:r>
                        <a:rPr lang="es-A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REGULARIZACIÓN</a:t>
                      </a:r>
                      <a:endParaRPr lang="es-A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ALÍCUOTA (</a:t>
                      </a:r>
                      <a:r>
                        <a:rPr lang="es-AR" sz="1800" b="1" baseline="30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APLICABLE</a:t>
                      </a:r>
                      <a:endParaRPr lang="es-A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9138" lvl="0" indent="263525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DESDE EL</a:t>
                      </a:r>
                      <a:r>
                        <a:rPr lang="es-AR" sz="16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18/7/2024 </a:t>
                      </a:r>
                    </a:p>
                    <a:p>
                      <a:pPr marL="0" lvl="0" indent="982663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EL  30/9/2024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30/11/2024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AR" sz="1600" baseline="30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DESDE </a:t>
                      </a: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1/10/2024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31/1/2025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 (</a:t>
                      </a:r>
                      <a:r>
                        <a:rPr lang="es-AR" sz="1600" kern="1200" baseline="30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DESDE EL 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1/1/2025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31/3/2025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30/4/2025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s-A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AR" sz="1600" kern="1200" baseline="30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s-AR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A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37321" y="4527020"/>
            <a:ext cx="10850595" cy="9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AR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DEFINIRÁ LA ETAPA DEL RÉGIMEN APLICABLE AL CONTRIBUYENTE Y/O A LOS BIENES REGULARIZADOS EN ESA ETAPA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AR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BASE IMPONIBLE HASTA USD 100.000 NO SE PAGA IMPUESTO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AR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AR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SOBRE EXCEDENTE USD 100.000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916007" y="5555667"/>
            <a:ext cx="816186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600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FACULTADES DEL PEN </a:t>
            </a:r>
          </a:p>
          <a:p>
            <a:r>
              <a:rPr lang="es-AR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PODRÁ PRORROGAR LAS FECHAS MENCIONADAS HASTA EL 31/7/2025</a:t>
            </a:r>
            <a:endParaRPr lang="es-AR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947" y="132306"/>
            <a:ext cx="11407986" cy="78062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FACULTAD DE PRORROGAR FECHAS AL P.E. (DR, 5) 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11</a:t>
            </a:fld>
            <a:endParaRPr lang="es-AR"/>
          </a:p>
        </p:txBody>
      </p:sp>
      <p:sp>
        <p:nvSpPr>
          <p:cNvPr id="9" name="Rectángulo redondeado 8"/>
          <p:cNvSpPr/>
          <p:nvPr/>
        </p:nvSpPr>
        <p:spPr>
          <a:xfrm>
            <a:off x="474132" y="1113310"/>
            <a:ext cx="11006668" cy="2087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EL </a:t>
            </a:r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P.E.N. </a:t>
            </a: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PODRÁ PRORROGAR LAS FECHAS </a:t>
            </a:r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</a:t>
            </a:r>
          </a:p>
          <a:p>
            <a:pPr marL="800100" lvl="1" indent="-342900" algn="just" defTabSz="9144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MANIFESTACIÓN </a:t>
            </a:r>
            <a:r>
              <a:rPr lang="es-E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DE </a:t>
            </a:r>
            <a:r>
              <a:rPr lang="es-E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ADHESIÓN</a:t>
            </a:r>
          </a:p>
          <a:p>
            <a:pPr marL="800100" lvl="1" indent="-342900" algn="just" defTabSz="9144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 OBLIGATORIO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HASTA </a:t>
            </a: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EL 31/7/2025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74132" y="3513667"/>
            <a:ext cx="11006668" cy="14901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CONSIDERANDO PLAZOS QUE ASEGUREN QUE ENTRE CADA UNA DE LAS FECHAS SEÑALADAS MEDIA UNA DIFERENCIA QUE NO PODRÁ SER MENOR A LOS TRES </a:t>
            </a:r>
            <a:r>
              <a:rPr lang="es-E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(3) MESES </a:t>
            </a:r>
            <a:endParaRPr lang="es-E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146" y="98117"/>
            <a:ext cx="11162454" cy="65362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IMPUESTO ESPECIAL DE REGULARIZACIÓN (ART 28 y 39)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36783"/>
              </p:ext>
            </p:extLst>
          </p:nvPr>
        </p:nvGraphicFramePr>
        <p:xfrm>
          <a:off x="354136" y="871051"/>
          <a:ext cx="11074401" cy="5343481"/>
        </p:xfrm>
        <a:graphic>
          <a:graphicData uri="http://schemas.openxmlformats.org/drawingml/2006/table">
            <a:tbl>
              <a:tblPr firstRow="1" firstCol="1" bandRow="1"/>
              <a:tblGrid>
                <a:gridCol w="3691467"/>
                <a:gridCol w="3691467"/>
                <a:gridCol w="3691467"/>
              </a:tblGrid>
              <a:tr h="604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AR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 IMPONIBLE</a:t>
                      </a:r>
                      <a:r>
                        <a:rPr lang="es-AR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REGULARIZADA EN USD</a:t>
                      </a:r>
                      <a:endParaRPr lang="es-AR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ALÍCUOTA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SOBRE EXCEDENTE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USD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</a:t>
                      </a:r>
                      <a:r>
                        <a:rPr lang="es-AR" sz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100.000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100.000</a:t>
                      </a:r>
                      <a:r>
                        <a:rPr lang="es-AR" sz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ADELANTE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ETAPA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ETAPA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ETAPA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100.000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770">
                <a:tc gridSpan="3"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u="sng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DETERMINACIÓN DEL IMPUESTO A INGRESAR</a:t>
                      </a:r>
                      <a:endParaRPr lang="es-AR" sz="1100" u="sng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MONTOS A INGRESAR SERÁN CALCULADOS E INGRESADOS EN USD (SALVO SUPUESTOS DE EXCEPCIÓN)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CALCULARÁ SOBRE EL TOTAL DE BIENES REGULARIZADOS EN EL PAÍS Y EN EL EXTERIOR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u="sng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REGULARIZACIÓN DEL CONTRIBUYENTE Y DE ASCENDIENTES Y DESCENDIENTES</a:t>
                      </a:r>
                      <a:r>
                        <a:rPr lang="es-AR" sz="1100" u="sng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HASTA EL 1º GRADO DE CONSANGUINIDAD O AFINIDAD, CONYUGES Y CONVIVIENTES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APLICAR LA ALÍCUOTA SE CONSIDERARÁN TODOS LOS BIENES (INCLUÍDO ETAPAS ANTERIORES)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SUJETOS PODRÁN COMPUTAR PROPORCIONALMENTE LA FRANQUICIA DE U$D 100.000</a:t>
                      </a:r>
                      <a:endParaRPr lang="es-AR" sz="1100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u="sng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REGULARIZACIÓN DE BIENES DEL MISMO CONTRIBUYENTE EN MÁS DE UNA ETAPA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 LAS ALÍCUOTAS DE CADA ETAPA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FRANQUICIA A COMPUTAR ES SÓLO LA QUE CORRESPONDA A LA 1º ETAPA (POR LA 2º Y 3º NO SE PUEDE COMPUTAR LA FRANQUICIA.)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u="sng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INGRESO DEL IMPUESTO EN PESOS SEGÚN REGLAMENTACIÓN </a:t>
                      </a:r>
                      <a:r>
                        <a:rPr lang="es-AR" sz="1100" u="non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(BIENES EN EL PAÍS)</a:t>
                      </a:r>
                    </a:p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AR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APLICARÁ LA ALÍCUOTA DEL 5%, 10% o 15% SEGÚN LA ETAPA.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100" u="sng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FALTA DE PAGO DEL IMPUESTO ESPECIAL </a:t>
                      </a:r>
                    </a:p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AR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EXCLUSIÓN DE PLENO DERECHO DEL RÉGIMEN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732" y="183023"/>
            <a:ext cx="11700934" cy="880532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REGULARIZACIÓN DEL CONTRIBUYENTE Y ASCENDIENTES Y DESCENDIENTES HASTA EL 1º GRADO POR CONSANGUINIDAD O AFINIDAD POR CÓNYUGES Y CONVIVIENTES (L, 28, pen. </a:t>
            </a:r>
            <a:r>
              <a:rPr lang="es-ES" sz="22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Parráfo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  y  DR, 14) </a:t>
            </a:r>
            <a:endParaRPr lang="es-AR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731" y="1227667"/>
            <a:ext cx="11700935" cy="4546600"/>
          </a:xfrm>
        </p:spPr>
        <p:txBody>
          <a:bodyPr anchor="t">
            <a:noAutofit/>
          </a:bodyPr>
          <a:lstStyle/>
          <a:p>
            <a:pPr marL="177800" indent="-1778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CONTRIBUYENTE QUE REGULARIZA TIENE A SU CARGO ALGUNO DE LOS PARIENTES INDICADOS Y ESTOS TAMBIÉN </a:t>
            </a:r>
            <a:r>
              <a:rPr lang="es-ES" sz="24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ADHIERAN </a:t>
            </a:r>
            <a:r>
              <a:rPr lang="es-ES" sz="2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AL RÉGIMEN</a:t>
            </a:r>
            <a:endParaRPr lang="es-ES" sz="24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49263" lvl="1" indent="-24923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EL IMPUESTO ESPECIAL SERÁ DETERMINADO INDIVIDUALMENTE POR CADA UNO DE LOS CONTRIBUYENTES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INDICADOS</a:t>
            </a:r>
          </a:p>
          <a:p>
            <a:pPr marL="449263" lvl="1" indent="-24923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EXCEPTO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RESPECTO DE LA FRANQUICIA DE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100.000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QUE DEBERÁ PRORRATEARSE ENTRE LOS SUJETOS QUE RESULTEN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INVOLUCRADOS</a:t>
            </a:r>
          </a:p>
          <a:p>
            <a:pPr marL="449263" lvl="1" indent="-24923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AFIP PODRÁ REQUERIR LA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INFORMACIÓN QUE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ESTIME NECESARIA A FIN DE VERIFICAR EL CUMPLIMIENTO DE LOS REQUISITOS</a:t>
            </a:r>
            <a:endParaRPr lang="es-ES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9158-2801-440D-AC64-BB4085E9A46C}" type="slidenum">
              <a:rPr lang="es-AR">
                <a:solidFill>
                  <a:prstClr val="black"/>
                </a:solidFill>
              </a:rPr>
              <a:pPr/>
              <a:t>13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547" y="164046"/>
            <a:ext cx="11340254" cy="662165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ASPECTOS FORMALES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AAFF-1E6B-44BC-9B26-2BCD397B8B85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75313" y="1490404"/>
            <a:ext cx="2730799" cy="1051089"/>
          </a:xfrm>
          <a:prstGeom prst="rect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MANIFESTACIÓN DE ADHESIÓN</a:t>
            </a:r>
            <a:endParaRPr lang="es-A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4547" y="1490403"/>
            <a:ext cx="3435331" cy="1051090"/>
          </a:xfrm>
          <a:prstGeom prst="rect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spcAft>
                <a:spcPts val="600"/>
              </a:spcAft>
            </a:pPr>
            <a:r>
              <a:rPr lang="es-AR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 ADELANTADO OBLIGATORIO</a:t>
            </a:r>
          </a:p>
          <a:p>
            <a:pPr marL="179388" indent="-179388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 ACUERDO CON CADA ETAPA</a:t>
            </a:r>
            <a:endParaRPr lang="es-A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4" name="Conector recto de flecha 13"/>
          <p:cNvCxnSpPr>
            <a:stCxn id="10" idx="1"/>
            <a:endCxn id="12" idx="3"/>
          </p:cNvCxnSpPr>
          <p:nvPr/>
        </p:nvCxnSpPr>
        <p:spPr>
          <a:xfrm flipH="1" flipV="1">
            <a:off x="3829878" y="2015948"/>
            <a:ext cx="7454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4575312" y="3613136"/>
            <a:ext cx="2730799" cy="1309966"/>
          </a:xfrm>
          <a:prstGeom prst="rect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PRESENTACIÓN</a:t>
            </a:r>
          </a:p>
          <a:p>
            <a:pPr algn="ctr" defTabSz="914400"/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DDJJ</a:t>
            </a:r>
          </a:p>
          <a:p>
            <a:pPr algn="ctr" defTabSz="914400"/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 PAGO DE IMPUESTO</a:t>
            </a:r>
          </a:p>
          <a:p>
            <a:pPr algn="ctr" defTabSz="914400"/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ESPECIAL</a:t>
            </a:r>
            <a:endParaRPr lang="es-A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Conector recto de flecha 16"/>
          <p:cNvCxnSpPr>
            <a:stCxn id="10" idx="2"/>
            <a:endCxn id="15" idx="0"/>
          </p:cNvCxnSpPr>
          <p:nvPr/>
        </p:nvCxnSpPr>
        <p:spPr>
          <a:xfrm flipH="1">
            <a:off x="5940712" y="2541493"/>
            <a:ext cx="1" cy="107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16589"/>
              </p:ext>
            </p:extLst>
          </p:nvPr>
        </p:nvGraphicFramePr>
        <p:xfrm>
          <a:off x="8216521" y="984709"/>
          <a:ext cx="3374888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30553"/>
                <a:gridCol w="2044335"/>
              </a:tblGrid>
              <a:tr h="469675">
                <a:tc>
                  <a:txBody>
                    <a:bodyPr/>
                    <a:lstStyle/>
                    <a:p>
                      <a:pPr algn="ctr"/>
                      <a:r>
                        <a:rPr lang="es-ES" sz="16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ETAPA</a:t>
                      </a:r>
                      <a:endParaRPr lang="es-ES" sz="1600" u="sng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ADHESIÓN Y PAGO ADELANTADO</a:t>
                      </a:r>
                      <a:endParaRPr lang="es-ES" sz="1600" u="sng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18/7/2024   30/9/2024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1/10/2024   31/12/2025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1/1/2025     31/3/2025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F. 3320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2" name="Conector recto de flecha 21"/>
          <p:cNvCxnSpPr>
            <a:stCxn id="10" idx="3"/>
            <a:endCxn id="20" idx="1"/>
          </p:cNvCxnSpPr>
          <p:nvPr/>
        </p:nvCxnSpPr>
        <p:spPr>
          <a:xfrm>
            <a:off x="7306112" y="2015949"/>
            <a:ext cx="9104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67329"/>
              </p:ext>
            </p:extLst>
          </p:nvPr>
        </p:nvGraphicFramePr>
        <p:xfrm>
          <a:off x="8216521" y="3477507"/>
          <a:ext cx="3374888" cy="158219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30553"/>
                <a:gridCol w="2044335"/>
              </a:tblGrid>
              <a:tr h="469675">
                <a:tc>
                  <a:txBody>
                    <a:bodyPr/>
                    <a:lstStyle/>
                    <a:p>
                      <a:pPr algn="ctr"/>
                      <a:r>
                        <a:rPr lang="es-ES" sz="16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ETAPA</a:t>
                      </a:r>
                      <a:endParaRPr lang="es-ES" sz="1600" u="sng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sng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FECHA LÍMITE</a:t>
                      </a:r>
                      <a:endParaRPr lang="es-ES" sz="1600" u="sng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30/11/2024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31/1/2025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30/4/2025</a:t>
                      </a:r>
                      <a:endParaRPr lang="es-ES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0" name="Conector recto de flecha 29"/>
          <p:cNvCxnSpPr>
            <a:stCxn id="15" idx="3"/>
            <a:endCxn id="27" idx="1"/>
          </p:cNvCxnSpPr>
          <p:nvPr/>
        </p:nvCxnSpPr>
        <p:spPr>
          <a:xfrm>
            <a:off x="7306111" y="4268119"/>
            <a:ext cx="910410" cy="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8541026" y="5282910"/>
            <a:ext cx="258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U$D       VEP F. 3323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rial Narrow" panose="020B0606020202030204" pitchFamily="34" charset="0"/>
              </a:rPr>
              <a:t>PESOS  VEP F. 3326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361" y="152546"/>
            <a:ext cx="11521270" cy="69228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ADHESIÓN AL REGIMEN (ART 20 y 21)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441835" y="1799560"/>
            <a:ext cx="11316796" cy="4283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2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PLAZO PARA ADHERIR</a:t>
            </a:r>
          </a:p>
          <a:p>
            <a:pPr lvl="1" algn="just">
              <a:spcAft>
                <a:spcPts val="1200"/>
              </a:spcAft>
            </a:pPr>
            <a:r>
              <a:rPr lang="es-A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30/04/2025 (EL PEN PODRÁ PRORROGARLO HASTA EL 31/7/2025)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2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REQUISITOS</a:t>
            </a:r>
          </a:p>
          <a:p>
            <a:pPr lvl="1" algn="just">
              <a:spcAft>
                <a:spcPts val="1200"/>
              </a:spcAft>
            </a:pPr>
            <a:r>
              <a:rPr lang="es-A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DEBE APORTAR DOCUMENTACIÓN O INFORMACIÓN ADICIONAL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2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EFECTOS DE LA FECHA DE ADHESIÓN </a:t>
            </a:r>
          </a:p>
          <a:p>
            <a:pPr lvl="1" algn="just">
              <a:spcAft>
                <a:spcPts val="1200"/>
              </a:spcAft>
            </a:pPr>
            <a:r>
              <a:rPr lang="es-A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DEFINE ETAPA DEL REGIMEN APLICABLE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2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REGULARIZACIÓN DE BIENES EN MÁS DE UNA ETAPA</a:t>
            </a:r>
          </a:p>
          <a:p>
            <a:pPr lvl="1" algn="just">
              <a:spcAft>
                <a:spcPts val="1200"/>
              </a:spcAft>
            </a:pPr>
            <a:r>
              <a:rPr lang="es-A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CONSIDERARÁ A TODOS LOS EFECTOS LA ETAPA EN LA CUAL EFECTUÓ LA ÚLTIMA ADHESIÓN.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AR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524749" y="1025329"/>
            <a:ext cx="6867525" cy="49953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2400" b="1" dirty="0" smtClean="0">
                <a:latin typeface="Arial Narrow" panose="020B0606020202030204" pitchFamily="34" charset="0"/>
              </a:rPr>
              <a:t>FECHA DE REGULARIZACIÓN 31/12/2023</a:t>
            </a:r>
            <a:endParaRPr lang="es-AR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359" y="130155"/>
            <a:ext cx="11590205" cy="943272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REQUISITOS PARA LA ADHESIÓN DE LOS SUJETOS RESIDENTES EN EL PAÍS (RG 5528, ART 2)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2089" y="1468047"/>
            <a:ext cx="11336572" cy="4023360"/>
          </a:xfrm>
        </p:spPr>
        <p:txBody>
          <a:bodyPr anchor="t"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POSEER CUIL, CDI </a:t>
            </a:r>
            <a:r>
              <a:rPr lang="es-ES" sz="2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ó</a:t>
            </a: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CUIT CON ESTADO ADMINISTRATIVO “ACTIVO SIN LIMITACIONES” (RG 3832) O LIMITADO POR FALTA DE INSCRIPCIÓN EN IMPUESTOS / REGÍMENES, FALTA DE PRESENTACIÓN DE DJ, FALTA DE MOVIMIENTO Y EMPLEADOS EN DJ O POR INCUMPLIMIENTO ACCIONES DE CONTROL ELECTRÓNICO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TENER ACTUALIZADO EL CÓDIGO DE ACTIVIDAD CLAE </a:t>
            </a:r>
            <a:r>
              <a:rPr lang="es-ES" sz="2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Fº</a:t>
            </a: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883 (RG 3537)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POSEER DOMICILIO FISCAL ELECTRÓNICO (RG 4280)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CLAVE FISCAL NIVEL DE SEGURIDAD 3 COMO MÍNIMO (RG 5408)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TENER REGISTRADOS UNA DIRECCIÓN DE CORREO ELECTRÓNICO Y UN NÚMERO TELEFÓNICO (WEB AFIP-SERVICIO SISTEMA REGISTRAL)</a:t>
            </a:r>
            <a:endParaRPr lang="es-ES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232-254C-48E1-B6A2-E4886E0C1E6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4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631" y="79397"/>
            <a:ext cx="11341726" cy="656099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MANIFESTACIÓN DE ADHESIÓN (RG, 5)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631" y="831943"/>
            <a:ext cx="11341726" cy="5489344"/>
          </a:xfrm>
        </p:spPr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2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FORMA, </a:t>
            </a:r>
            <a:r>
              <a:rPr lang="es-ES" sz="2200" u="sng" dirty="0">
                <a:solidFill>
                  <a:schemeClr val="tx1"/>
                </a:solidFill>
                <a:latin typeface="Arial Narrow" panose="020B0606020202030204" pitchFamily="34" charset="0"/>
              </a:rPr>
              <a:t>PLAZO Y CONDICIONES</a:t>
            </a:r>
            <a:endParaRPr lang="es-ES" sz="22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DESDE EL 18/7/2024 AL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31/3/2025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SERVICIO “PORTAL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RÉGIMEN REGULARIZACIÓN DE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ACTIVOS”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MANIFESTACIÓN ADHESIÓN WEB AFIP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F. 3320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CLAVE FISCAL NIVEL SEGURIDAD 3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(RG 5048)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FECHA DE ADHESIÓN DEFINIRÁ LA ETAPA DE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REGULARIZACIÓN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SE REGULARIZAN BIENES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QUE,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POR SU NATURALEZA O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MONTO, NO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REQUIERAN EL INGRESO DEL PAGO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ADELANTADO,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SE DEBERÁ REALIZAR LA MANIFESTACIÓN DE ADHESIÓN MEDIANTE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F. 3320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>
                <a:solidFill>
                  <a:schemeClr val="tx1"/>
                </a:solidFill>
                <a:latin typeface="Arial Narrow" panose="020B0606020202030204" pitchFamily="34" charset="0"/>
              </a:rPr>
              <a:t>REGULARIZACIÓN EN MÁS DE UNA ETAPA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SE DEBERÁ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CONSIDERAR,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 TODOS LOS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EFECTOS,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LA ETAPA EN LA CUAL SE EFECTIVIZÓ LA ÚLTIMA ADHESIÓN</a:t>
            </a:r>
            <a:endParaRPr lang="es-ES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>
                <a:solidFill>
                  <a:schemeClr val="tx1"/>
                </a:solidFill>
                <a:latin typeface="Arial Narrow" panose="020B0606020202030204" pitchFamily="34" charset="0"/>
              </a:rPr>
              <a:t>MANIFESTACIÓN </a:t>
            </a: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DEL </a:t>
            </a:r>
            <a:r>
              <a:rPr lang="es-ES" sz="2000" u="sng" dirty="0">
                <a:solidFill>
                  <a:schemeClr val="tx1"/>
                </a:solidFill>
                <a:latin typeface="Arial Narrow" panose="020B0606020202030204" pitchFamily="34" charset="0"/>
              </a:rPr>
              <a:t>CONTRIBUYENTE CON CARÁCTER DE DECLARACIÓN JURADA</a:t>
            </a:r>
            <a:endParaRPr lang="es-ES" sz="20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DEBE MANIFESTAR QUE NO SE ENCUENTRA COMPRENDIDO EN LAS EXCLUSIONES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39,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40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41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 DR 23, 1º p)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232-254C-48E1-B6A2-E4886E0C1E60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7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027" y="154751"/>
            <a:ext cx="11467721" cy="635159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PAGO ADELANTADO OBLIGATORIO (ART 30)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361880" y="1018697"/>
            <a:ext cx="11547233" cy="521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447675" lvl="1" indent="-3587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OBLIGACIÓN DE INGRESO</a:t>
            </a: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DENTRO DE LA FECHA LÍMITE PARA CADA ETAPA.</a:t>
            </a: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PODRÁ SER MENOR AL 75% DEL IMPUESTO ESPECIAL.</a:t>
            </a: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 UN CONTRIBUYENTE REGULARIZA BIENES EN MÁS DE UNA ETAPA EL 75% SE TOMARÁ RESPECTO DE LOS BIENES REGULARIZADOS EN CADA ETAPA.</a:t>
            </a: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FALTA DE INGRESO DENTRO DE LA FECHA INDICADA CAUSARÁ EL DECAIMIENTO AUTOMÁTICO DE LA ADHESIÓN Y SE EXCLUIRÁN TODOS LOS BENEFICIOS.</a:t>
            </a:r>
          </a:p>
          <a:p>
            <a:pPr marL="447675" lvl="1" indent="-3587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 ANTICIPADO INFERIOR AL 75% DEL IMPUESTO</a:t>
            </a: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Arial Narrow" panose="020B0606020202030204" pitchFamily="34" charset="0"/>
              </a:rPr>
              <a:t>SE PODRÁ INGRESAR EL SALDO PENDIENTE DE ESA ETAPA INCREMENTADO EN UN 100% PARA MANTENER LOS BENEFICIOS.</a:t>
            </a: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Arial Narrow" panose="020B0606020202030204" pitchFamily="34" charset="0"/>
              </a:rPr>
              <a:t>TAL INCREMENTO NO PODRÁ SER CONSIDERADO COMO PAGO A CUENTA.</a:t>
            </a:r>
          </a:p>
          <a:p>
            <a:pPr marL="447675" lvl="1" indent="-3587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REGULARIZACIONES DE HASTA USD 100.000</a:t>
            </a:r>
            <a:endParaRPr lang="es-AR" sz="20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804863" lvl="3" indent="-258763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tx1"/>
                </a:solidFill>
                <a:latin typeface="Arial Narrow" panose="020B0606020202030204" pitchFamily="34" charset="0"/>
              </a:rPr>
              <a:t>NO CORRESPONDERÁ REALIZAR EL PAGO ADELANTANDO</a:t>
            </a:r>
          </a:p>
          <a:p>
            <a:pPr marL="12001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AR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3" algn="just">
              <a:spcAft>
                <a:spcPts val="600"/>
              </a:spcAft>
            </a:pPr>
            <a:endParaRPr lang="es-AR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3" algn="just">
              <a:spcAft>
                <a:spcPts val="600"/>
              </a:spcAft>
            </a:pPr>
            <a:endParaRPr lang="es-A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3">
              <a:spcAft>
                <a:spcPts val="600"/>
              </a:spcAft>
            </a:pPr>
            <a:endParaRPr lang="es-AR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A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78" y="329960"/>
            <a:ext cx="11755121" cy="74718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latin typeface="Arial Narrow" panose="020B0606020202030204" pitchFamily="34" charset="0"/>
              </a:rPr>
              <a:t>EJE </a:t>
            </a:r>
            <a:r>
              <a:rPr lang="es-ES" sz="3200" b="1" dirty="0" smtClean="0">
                <a:latin typeface="Arial Narrow" panose="020B0606020202030204" pitchFamily="34" charset="0"/>
              </a:rPr>
              <a:t>DEL TIEMPO</a:t>
            </a:r>
            <a:endParaRPr lang="es-AR" sz="3200" b="1" dirty="0">
              <a:latin typeface="Arial Narrow" panose="020B0606020202030204" pitchFamily="34" charset="0"/>
            </a:endParaRPr>
          </a:p>
        </p:txBody>
      </p:sp>
      <p:sp>
        <p:nvSpPr>
          <p:cNvPr id="35" name="Marcador de número de diapositiva 3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88ADB911-893A-4201-8DE7-3C412D300380}" type="slidenum">
              <a:rPr lang="es-AR"/>
              <a:pPr/>
              <a:t>1</a:t>
            </a:fld>
            <a:endParaRPr lang="es-AR" dirty="0"/>
          </a:p>
        </p:txBody>
      </p:sp>
      <p:cxnSp>
        <p:nvCxnSpPr>
          <p:cNvPr id="18" name="Conector recto 17"/>
          <p:cNvCxnSpPr>
            <a:stCxn id="88" idx="3"/>
          </p:cNvCxnSpPr>
          <p:nvPr/>
        </p:nvCxnSpPr>
        <p:spPr>
          <a:xfrm flipV="1">
            <a:off x="988252" y="2048706"/>
            <a:ext cx="10699836" cy="106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450504" y="1795945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4245024" y="1796150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186314" y="1795945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>
            <a:off x="9995261" y="1803759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0" y="2527459"/>
            <a:ext cx="827664" cy="600164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sz="1100" dirty="0"/>
              <a:t>FECHA DE </a:t>
            </a:r>
            <a:r>
              <a:rPr lang="es-ES" sz="1100" dirty="0" smtClean="0"/>
              <a:t>REGULA-</a:t>
            </a:r>
          </a:p>
          <a:p>
            <a:r>
              <a:rPr lang="es-ES" sz="1100" dirty="0" smtClean="0"/>
              <a:t>RIZACIÓN</a:t>
            </a:r>
            <a:endParaRPr lang="es-AR" sz="1100" dirty="0"/>
          </a:p>
        </p:txBody>
      </p:sp>
      <p:cxnSp>
        <p:nvCxnSpPr>
          <p:cNvPr id="20" name="Conector recto 19"/>
          <p:cNvCxnSpPr/>
          <p:nvPr/>
        </p:nvCxnSpPr>
        <p:spPr>
          <a:xfrm flipH="1">
            <a:off x="10893741" y="1795945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995493" y="2479806"/>
            <a:ext cx="935367" cy="600164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PUBLICACIÓN</a:t>
            </a:r>
          </a:p>
          <a:p>
            <a:r>
              <a:rPr lang="es-ES" dirty="0" smtClean="0"/>
              <a:t>B.O. </a:t>
            </a:r>
            <a:endParaRPr lang="es-ES" dirty="0"/>
          </a:p>
          <a:p>
            <a:r>
              <a:rPr lang="es-ES" dirty="0"/>
              <a:t>LEY </a:t>
            </a:r>
            <a:r>
              <a:rPr lang="es-ES" dirty="0" smtClean="0"/>
              <a:t>27743</a:t>
            </a:r>
            <a:endParaRPr lang="es-AR" dirty="0"/>
          </a:p>
        </p:txBody>
      </p:sp>
      <p:sp>
        <p:nvSpPr>
          <p:cNvPr id="44" name="CuadroTexto 43"/>
          <p:cNvSpPr txBox="1"/>
          <p:nvPr/>
        </p:nvSpPr>
        <p:spPr>
          <a:xfrm>
            <a:off x="9733258" y="1415657"/>
            <a:ext cx="614733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31/1/2025</a:t>
            </a:r>
            <a:endParaRPr lang="es-AR" dirty="0"/>
          </a:p>
        </p:txBody>
      </p:sp>
      <p:sp>
        <p:nvSpPr>
          <p:cNvPr id="46" name="CuadroTexto 45"/>
          <p:cNvSpPr txBox="1"/>
          <p:nvPr/>
        </p:nvSpPr>
        <p:spPr>
          <a:xfrm>
            <a:off x="3701390" y="1442374"/>
            <a:ext cx="11978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18/7/2024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5862850" y="1442780"/>
            <a:ext cx="697568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1/10/2024</a:t>
            </a:r>
            <a:endParaRPr lang="es-AR" dirty="0"/>
          </a:p>
        </p:txBody>
      </p:sp>
      <p:cxnSp>
        <p:nvCxnSpPr>
          <p:cNvPr id="50" name="Conector recto 49"/>
          <p:cNvCxnSpPr/>
          <p:nvPr/>
        </p:nvCxnSpPr>
        <p:spPr>
          <a:xfrm flipH="1">
            <a:off x="5332789" y="1785243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4808378" y="1454660"/>
            <a:ext cx="107659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30/9/2024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cxnSp>
        <p:nvCxnSpPr>
          <p:cNvPr id="34" name="Conector recto 33"/>
          <p:cNvCxnSpPr/>
          <p:nvPr/>
        </p:nvCxnSpPr>
        <p:spPr>
          <a:xfrm flipH="1">
            <a:off x="386468" y="1797822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74018" y="1442374"/>
            <a:ext cx="75364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31/12/2023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988252" y="1434831"/>
            <a:ext cx="65092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8/7/2024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1059565" y="3192614"/>
            <a:ext cx="761830" cy="430887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VIGENCIA</a:t>
            </a:r>
          </a:p>
          <a:p>
            <a:r>
              <a:rPr lang="es-ES" dirty="0" smtClean="0"/>
              <a:t>BLANQUEO</a:t>
            </a:r>
            <a:endParaRPr lang="es-AR" dirty="0"/>
          </a:p>
        </p:txBody>
      </p:sp>
      <p:sp>
        <p:nvSpPr>
          <p:cNvPr id="54" name="CuadroTexto 53"/>
          <p:cNvSpPr txBox="1"/>
          <p:nvPr/>
        </p:nvSpPr>
        <p:spPr>
          <a:xfrm>
            <a:off x="2253433" y="2479806"/>
            <a:ext cx="935367" cy="1277273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PUBLICACIÓN</a:t>
            </a:r>
          </a:p>
          <a:p>
            <a:r>
              <a:rPr lang="es-ES" dirty="0" smtClean="0"/>
              <a:t>B.O.</a:t>
            </a:r>
          </a:p>
          <a:p>
            <a:r>
              <a:rPr lang="es-ES" dirty="0" smtClean="0"/>
              <a:t>DTO 608/24</a:t>
            </a:r>
          </a:p>
          <a:p>
            <a:r>
              <a:rPr lang="es-ES" dirty="0"/>
              <a:t>Y</a:t>
            </a:r>
            <a:r>
              <a:rPr lang="es-ES" dirty="0" smtClean="0"/>
              <a:t> </a:t>
            </a:r>
            <a:endParaRPr lang="es-ES" dirty="0"/>
          </a:p>
          <a:p>
            <a:r>
              <a:rPr lang="es-ES" dirty="0" smtClean="0"/>
              <a:t>VIGENCIA</a:t>
            </a:r>
          </a:p>
          <a:p>
            <a:r>
              <a:rPr lang="es-ES" dirty="0" smtClean="0"/>
              <a:t>DEL</a:t>
            </a:r>
          </a:p>
          <a:p>
            <a:r>
              <a:rPr lang="es-ES" dirty="0" smtClean="0"/>
              <a:t>MISMO</a:t>
            </a:r>
            <a:endParaRPr lang="es-AR" dirty="0"/>
          </a:p>
        </p:txBody>
      </p:sp>
      <p:sp>
        <p:nvSpPr>
          <p:cNvPr id="55" name="CuadroTexto 54"/>
          <p:cNvSpPr txBox="1"/>
          <p:nvPr/>
        </p:nvSpPr>
        <p:spPr>
          <a:xfrm>
            <a:off x="2171513" y="1442373"/>
            <a:ext cx="65092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12/7/2024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cxnSp>
        <p:nvCxnSpPr>
          <p:cNvPr id="56" name="Conector recto 55"/>
          <p:cNvCxnSpPr/>
          <p:nvPr/>
        </p:nvCxnSpPr>
        <p:spPr>
          <a:xfrm flipH="1">
            <a:off x="2473731" y="1803759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3515218" y="1767217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3168836" y="2535399"/>
            <a:ext cx="761830" cy="430887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BO</a:t>
            </a:r>
          </a:p>
          <a:p>
            <a:r>
              <a:rPr lang="es-ES" dirty="0" smtClean="0"/>
              <a:t>RG 5528</a:t>
            </a:r>
            <a:endParaRPr lang="es-AR" dirty="0"/>
          </a:p>
        </p:txBody>
      </p:sp>
      <p:sp>
        <p:nvSpPr>
          <p:cNvPr id="59" name="CuadroTexto 58"/>
          <p:cNvSpPr txBox="1"/>
          <p:nvPr/>
        </p:nvSpPr>
        <p:spPr>
          <a:xfrm>
            <a:off x="3319765" y="1442373"/>
            <a:ext cx="65092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17/7/2024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901892" y="3876549"/>
            <a:ext cx="761830" cy="93871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VIGENCIA</a:t>
            </a:r>
          </a:p>
          <a:p>
            <a:r>
              <a:rPr lang="es-ES" dirty="0" smtClean="0"/>
              <a:t>RG 5528</a:t>
            </a:r>
          </a:p>
          <a:p>
            <a:r>
              <a:rPr lang="es-ES" dirty="0" smtClean="0"/>
              <a:t>Y</a:t>
            </a:r>
          </a:p>
          <a:p>
            <a:r>
              <a:rPr lang="es-ES" dirty="0" smtClean="0"/>
              <a:t>VIGENCIA</a:t>
            </a:r>
          </a:p>
          <a:p>
            <a:r>
              <a:rPr lang="es-ES" dirty="0" smtClean="0"/>
              <a:t>BLANQUEO</a:t>
            </a:r>
            <a:endParaRPr lang="es-AR" dirty="0"/>
          </a:p>
        </p:txBody>
      </p:sp>
      <p:sp>
        <p:nvSpPr>
          <p:cNvPr id="64" name="CuadroTexto 63"/>
          <p:cNvSpPr txBox="1"/>
          <p:nvPr/>
        </p:nvSpPr>
        <p:spPr>
          <a:xfrm>
            <a:off x="4913336" y="2421541"/>
            <a:ext cx="830063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FINALIZA</a:t>
            </a:r>
          </a:p>
          <a:p>
            <a:r>
              <a:rPr lang="es-ES" dirty="0" smtClean="0"/>
              <a:t>1º ETAPA</a:t>
            </a:r>
          </a:p>
          <a:p>
            <a:r>
              <a:rPr lang="es-ES" dirty="0" smtClean="0"/>
              <a:t>ADHESIÓN</a:t>
            </a:r>
          </a:p>
          <a:p>
            <a:r>
              <a:rPr lang="es-ES" dirty="0" smtClean="0"/>
              <a:t>Y</a:t>
            </a:r>
          </a:p>
          <a:p>
            <a:r>
              <a:rPr lang="es-ES" dirty="0" smtClean="0"/>
              <a:t>PAGO</a:t>
            </a:r>
          </a:p>
          <a:p>
            <a:r>
              <a:rPr lang="es-ES" dirty="0" smtClean="0"/>
              <a:t>ADELANTADO</a:t>
            </a:r>
            <a:endParaRPr lang="es-AR" dirty="0"/>
          </a:p>
        </p:txBody>
      </p:sp>
      <p:sp>
        <p:nvSpPr>
          <p:cNvPr id="65" name="CuadroTexto 64"/>
          <p:cNvSpPr txBox="1"/>
          <p:nvPr/>
        </p:nvSpPr>
        <p:spPr>
          <a:xfrm>
            <a:off x="4899270" y="3903617"/>
            <a:ext cx="830063" cy="600164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LÍMITE</a:t>
            </a:r>
          </a:p>
          <a:p>
            <a:r>
              <a:rPr lang="es-ES" dirty="0" smtClean="0"/>
              <a:t>DEPÓSITO</a:t>
            </a:r>
          </a:p>
          <a:p>
            <a:r>
              <a:rPr lang="es-ES" dirty="0" smtClean="0"/>
              <a:t>EFECTIVO</a:t>
            </a:r>
            <a:endParaRPr lang="es-AR" dirty="0"/>
          </a:p>
        </p:txBody>
      </p:sp>
      <p:sp>
        <p:nvSpPr>
          <p:cNvPr id="66" name="CuadroTexto 65"/>
          <p:cNvSpPr txBox="1"/>
          <p:nvPr/>
        </p:nvSpPr>
        <p:spPr>
          <a:xfrm>
            <a:off x="3829994" y="2513689"/>
            <a:ext cx="830063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COMIENZO</a:t>
            </a:r>
          </a:p>
          <a:p>
            <a:r>
              <a:rPr lang="es-ES" dirty="0" smtClean="0"/>
              <a:t>1º ETAPA</a:t>
            </a:r>
          </a:p>
          <a:p>
            <a:r>
              <a:rPr lang="es-ES" dirty="0" smtClean="0"/>
              <a:t>ADHESIÓN</a:t>
            </a:r>
          </a:p>
          <a:p>
            <a:r>
              <a:rPr lang="es-ES" dirty="0" smtClean="0"/>
              <a:t>Y</a:t>
            </a:r>
          </a:p>
          <a:p>
            <a:r>
              <a:rPr lang="es-ES" dirty="0" smtClean="0"/>
              <a:t>PAGO</a:t>
            </a:r>
          </a:p>
          <a:p>
            <a:r>
              <a:rPr lang="es-ES" dirty="0" smtClean="0"/>
              <a:t>ADELANTADO</a:t>
            </a:r>
            <a:endParaRPr lang="es-AR" dirty="0"/>
          </a:p>
        </p:txBody>
      </p:sp>
      <p:sp>
        <p:nvSpPr>
          <p:cNvPr id="67" name="CuadroTexto 66"/>
          <p:cNvSpPr txBox="1"/>
          <p:nvPr/>
        </p:nvSpPr>
        <p:spPr>
          <a:xfrm>
            <a:off x="5862850" y="2412288"/>
            <a:ext cx="830063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COMIENZO</a:t>
            </a:r>
          </a:p>
          <a:p>
            <a:r>
              <a:rPr lang="es-ES" dirty="0"/>
              <a:t>2</a:t>
            </a:r>
            <a:r>
              <a:rPr lang="es-ES" dirty="0" smtClean="0"/>
              <a:t>º ETAPA</a:t>
            </a:r>
          </a:p>
          <a:p>
            <a:r>
              <a:rPr lang="es-ES" dirty="0" smtClean="0"/>
              <a:t>ADHESIÓN</a:t>
            </a:r>
          </a:p>
          <a:p>
            <a:r>
              <a:rPr lang="es-ES" dirty="0" smtClean="0"/>
              <a:t>Y</a:t>
            </a:r>
          </a:p>
          <a:p>
            <a:r>
              <a:rPr lang="es-ES" dirty="0" smtClean="0"/>
              <a:t>PAGO</a:t>
            </a:r>
          </a:p>
          <a:p>
            <a:r>
              <a:rPr lang="es-ES" dirty="0" smtClean="0"/>
              <a:t>ADELANTADO</a:t>
            </a:r>
            <a:endParaRPr lang="es-AR" dirty="0"/>
          </a:p>
        </p:txBody>
      </p:sp>
      <p:sp>
        <p:nvSpPr>
          <p:cNvPr id="68" name="CuadroTexto 67"/>
          <p:cNvSpPr txBox="1"/>
          <p:nvPr/>
        </p:nvSpPr>
        <p:spPr>
          <a:xfrm>
            <a:off x="9603837" y="2439298"/>
            <a:ext cx="830063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FECHA</a:t>
            </a:r>
          </a:p>
          <a:p>
            <a:r>
              <a:rPr lang="es-ES" dirty="0" smtClean="0"/>
              <a:t>LÍMITE</a:t>
            </a:r>
          </a:p>
          <a:p>
            <a:r>
              <a:rPr lang="es-ES" dirty="0" smtClean="0"/>
              <a:t>DJ Y PAGO</a:t>
            </a:r>
          </a:p>
          <a:p>
            <a:r>
              <a:rPr lang="es-ES" dirty="0" smtClean="0"/>
              <a:t>IMPUESTO</a:t>
            </a:r>
          </a:p>
          <a:p>
            <a:r>
              <a:rPr lang="es-ES" dirty="0" smtClean="0"/>
              <a:t>ESPECIAL</a:t>
            </a:r>
          </a:p>
          <a:p>
            <a:r>
              <a:rPr lang="es-ES" dirty="0" smtClean="0"/>
              <a:t>2º ETAPA</a:t>
            </a:r>
            <a:endParaRPr lang="es-AR" dirty="0"/>
          </a:p>
        </p:txBody>
      </p:sp>
      <p:cxnSp>
        <p:nvCxnSpPr>
          <p:cNvPr id="69" name="Conector recto 68"/>
          <p:cNvCxnSpPr/>
          <p:nvPr/>
        </p:nvCxnSpPr>
        <p:spPr>
          <a:xfrm flipH="1">
            <a:off x="7265736" y="1803759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CuadroTexto 69"/>
          <p:cNvSpPr txBox="1"/>
          <p:nvPr/>
        </p:nvSpPr>
        <p:spPr>
          <a:xfrm>
            <a:off x="6792692" y="1442479"/>
            <a:ext cx="848598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30/11/2024</a:t>
            </a:r>
            <a:endParaRPr lang="es-AR" dirty="0"/>
          </a:p>
        </p:txBody>
      </p:sp>
      <p:sp>
        <p:nvSpPr>
          <p:cNvPr id="71" name="CuadroTexto 70"/>
          <p:cNvSpPr txBox="1"/>
          <p:nvPr/>
        </p:nvSpPr>
        <p:spPr>
          <a:xfrm>
            <a:off x="6897335" y="2426460"/>
            <a:ext cx="830063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FECHA</a:t>
            </a:r>
          </a:p>
          <a:p>
            <a:r>
              <a:rPr lang="es-ES" dirty="0" smtClean="0"/>
              <a:t>LÍMITE</a:t>
            </a:r>
          </a:p>
          <a:p>
            <a:r>
              <a:rPr lang="es-ES" dirty="0" smtClean="0"/>
              <a:t>DJ Y PAGO</a:t>
            </a:r>
          </a:p>
          <a:p>
            <a:r>
              <a:rPr lang="es-ES" dirty="0" smtClean="0"/>
              <a:t>IMPUESTO</a:t>
            </a:r>
          </a:p>
          <a:p>
            <a:r>
              <a:rPr lang="es-ES" dirty="0" smtClean="0"/>
              <a:t>ESPECIAL</a:t>
            </a:r>
          </a:p>
          <a:p>
            <a:r>
              <a:rPr lang="es-ES" dirty="0" smtClean="0"/>
              <a:t>1º ETAPA</a:t>
            </a:r>
            <a:endParaRPr lang="es-AR" dirty="0"/>
          </a:p>
        </p:txBody>
      </p:sp>
      <p:cxnSp>
        <p:nvCxnSpPr>
          <p:cNvPr id="72" name="Conector recto 71"/>
          <p:cNvCxnSpPr/>
          <p:nvPr/>
        </p:nvCxnSpPr>
        <p:spPr>
          <a:xfrm flipH="1">
            <a:off x="8232769" y="1785243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CuadroTexto 72"/>
          <p:cNvSpPr txBox="1"/>
          <p:nvPr/>
        </p:nvSpPr>
        <p:spPr>
          <a:xfrm>
            <a:off x="7840517" y="1430798"/>
            <a:ext cx="848598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31/12/2024</a:t>
            </a:r>
            <a:endParaRPr lang="es-AR" dirty="0"/>
          </a:p>
        </p:txBody>
      </p:sp>
      <p:sp>
        <p:nvSpPr>
          <p:cNvPr id="74" name="CuadroTexto 73"/>
          <p:cNvSpPr txBox="1"/>
          <p:nvPr/>
        </p:nvSpPr>
        <p:spPr>
          <a:xfrm>
            <a:off x="7849784" y="2447916"/>
            <a:ext cx="830063" cy="93871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FINALIZA</a:t>
            </a:r>
          </a:p>
          <a:p>
            <a:r>
              <a:rPr lang="es-ES" dirty="0" smtClean="0"/>
              <a:t>2º ETAPA</a:t>
            </a:r>
          </a:p>
          <a:p>
            <a:r>
              <a:rPr lang="es-ES" dirty="0" smtClean="0"/>
              <a:t>ADHESIÓN</a:t>
            </a:r>
          </a:p>
          <a:p>
            <a:r>
              <a:rPr lang="es-AR" dirty="0" smtClean="0"/>
              <a:t>Y PAGO</a:t>
            </a:r>
          </a:p>
          <a:p>
            <a:r>
              <a:rPr lang="es-AR" dirty="0" smtClean="0"/>
              <a:t>ADELANTADO</a:t>
            </a:r>
            <a:endParaRPr lang="es-AR" dirty="0"/>
          </a:p>
        </p:txBody>
      </p:sp>
      <p:cxnSp>
        <p:nvCxnSpPr>
          <p:cNvPr id="75" name="Conector recto 74"/>
          <p:cNvCxnSpPr/>
          <p:nvPr/>
        </p:nvCxnSpPr>
        <p:spPr>
          <a:xfrm flipH="1">
            <a:off x="9184641" y="1803759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>
            <a:off x="8836864" y="1421067"/>
            <a:ext cx="562663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1/1/2025</a:t>
            </a:r>
            <a:endParaRPr lang="es-AR" dirty="0"/>
          </a:p>
        </p:txBody>
      </p:sp>
      <p:sp>
        <p:nvSpPr>
          <p:cNvPr id="77" name="CuadroTexto 76"/>
          <p:cNvSpPr txBox="1"/>
          <p:nvPr/>
        </p:nvSpPr>
        <p:spPr>
          <a:xfrm>
            <a:off x="8769609" y="2449228"/>
            <a:ext cx="830063" cy="93871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COMIENZA</a:t>
            </a:r>
          </a:p>
          <a:p>
            <a:r>
              <a:rPr lang="es-ES" dirty="0" smtClean="0"/>
              <a:t>3º ETAPA</a:t>
            </a:r>
          </a:p>
          <a:p>
            <a:r>
              <a:rPr lang="es-ES" dirty="0" smtClean="0"/>
              <a:t>ADHESIÓN</a:t>
            </a:r>
          </a:p>
          <a:p>
            <a:r>
              <a:rPr lang="es-ES" dirty="0" smtClean="0"/>
              <a:t>Y PAGO</a:t>
            </a:r>
          </a:p>
          <a:p>
            <a:r>
              <a:rPr lang="es-ES" dirty="0" smtClean="0"/>
              <a:t>ADELANTADO</a:t>
            </a:r>
            <a:endParaRPr lang="es-AR" dirty="0"/>
          </a:p>
        </p:txBody>
      </p:sp>
      <p:sp>
        <p:nvSpPr>
          <p:cNvPr id="78" name="CuadroTexto 77"/>
          <p:cNvSpPr txBox="1"/>
          <p:nvPr/>
        </p:nvSpPr>
        <p:spPr>
          <a:xfrm>
            <a:off x="10645861" y="1415434"/>
            <a:ext cx="614733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31/3/2025</a:t>
            </a:r>
            <a:endParaRPr lang="es-AR" dirty="0"/>
          </a:p>
        </p:txBody>
      </p:sp>
      <p:sp>
        <p:nvSpPr>
          <p:cNvPr id="79" name="CuadroTexto 78"/>
          <p:cNvSpPr txBox="1"/>
          <p:nvPr/>
        </p:nvSpPr>
        <p:spPr>
          <a:xfrm>
            <a:off x="10478709" y="2450806"/>
            <a:ext cx="830063" cy="93871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FINALIZA</a:t>
            </a:r>
          </a:p>
          <a:p>
            <a:r>
              <a:rPr lang="es-ES" dirty="0" smtClean="0"/>
              <a:t>3º ETAPA</a:t>
            </a:r>
          </a:p>
          <a:p>
            <a:r>
              <a:rPr lang="es-ES" dirty="0" smtClean="0"/>
              <a:t>ADHESIÓN</a:t>
            </a:r>
          </a:p>
          <a:p>
            <a:r>
              <a:rPr lang="es-AR" dirty="0" smtClean="0"/>
              <a:t>Y PAGO</a:t>
            </a:r>
          </a:p>
          <a:p>
            <a:r>
              <a:rPr lang="es-AR" dirty="0" smtClean="0"/>
              <a:t>ADELANTADO</a:t>
            </a:r>
            <a:endParaRPr lang="es-AR" dirty="0"/>
          </a:p>
        </p:txBody>
      </p:sp>
      <p:sp>
        <p:nvSpPr>
          <p:cNvPr id="81" name="CuadroTexto 80"/>
          <p:cNvSpPr txBox="1"/>
          <p:nvPr/>
        </p:nvSpPr>
        <p:spPr>
          <a:xfrm>
            <a:off x="11273058" y="2384891"/>
            <a:ext cx="830063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FECHA</a:t>
            </a:r>
          </a:p>
          <a:p>
            <a:r>
              <a:rPr lang="es-ES" dirty="0" smtClean="0"/>
              <a:t>LÍMITE</a:t>
            </a:r>
          </a:p>
          <a:p>
            <a:r>
              <a:rPr lang="es-ES" dirty="0" smtClean="0"/>
              <a:t>DJ Y PAGO</a:t>
            </a:r>
          </a:p>
          <a:p>
            <a:r>
              <a:rPr lang="es-ES" dirty="0" smtClean="0"/>
              <a:t>IMPUESTO</a:t>
            </a:r>
          </a:p>
          <a:p>
            <a:r>
              <a:rPr lang="es-ES" dirty="0" smtClean="0"/>
              <a:t>ESPECIAL</a:t>
            </a:r>
          </a:p>
          <a:p>
            <a:r>
              <a:rPr lang="es-ES" dirty="0" smtClean="0"/>
              <a:t>3º ETAPA</a:t>
            </a:r>
            <a:endParaRPr lang="es-AR" dirty="0"/>
          </a:p>
        </p:txBody>
      </p:sp>
      <p:sp>
        <p:nvSpPr>
          <p:cNvPr id="82" name="CuadroTexto 81"/>
          <p:cNvSpPr txBox="1"/>
          <p:nvPr/>
        </p:nvSpPr>
        <p:spPr>
          <a:xfrm>
            <a:off x="11380722" y="1395556"/>
            <a:ext cx="614733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s-ES" dirty="0" smtClean="0"/>
              <a:t>30/4/2025</a:t>
            </a:r>
            <a:endParaRPr lang="es-AR" dirty="0"/>
          </a:p>
        </p:txBody>
      </p:sp>
      <p:cxnSp>
        <p:nvCxnSpPr>
          <p:cNvPr id="83" name="Conector recto 82"/>
          <p:cNvCxnSpPr/>
          <p:nvPr/>
        </p:nvCxnSpPr>
        <p:spPr>
          <a:xfrm flipH="1">
            <a:off x="11670735" y="1803759"/>
            <a:ext cx="1" cy="5244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Rectángulo 87"/>
          <p:cNvSpPr/>
          <p:nvPr/>
        </p:nvSpPr>
        <p:spPr>
          <a:xfrm>
            <a:off x="673511" y="1912983"/>
            <a:ext cx="314741" cy="273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400" baseline="30000" dirty="0" smtClean="0">
                <a:solidFill>
                  <a:schemeClr val="tx1"/>
                </a:solidFill>
              </a:rPr>
              <a:t>…</a:t>
            </a:r>
            <a:endParaRPr lang="es-ES" sz="2400" baseline="30000" dirty="0">
              <a:solidFill>
                <a:schemeClr val="tx1"/>
              </a:solidFill>
            </a:endParaRPr>
          </a:p>
        </p:txBody>
      </p:sp>
      <p:cxnSp>
        <p:nvCxnSpPr>
          <p:cNvPr id="92" name="Conector recto 91"/>
          <p:cNvCxnSpPr>
            <a:endCxn id="88" idx="1"/>
          </p:cNvCxnSpPr>
          <p:nvPr/>
        </p:nvCxnSpPr>
        <p:spPr>
          <a:xfrm>
            <a:off x="386468" y="2047461"/>
            <a:ext cx="287043" cy="230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9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811" y="159026"/>
            <a:ext cx="11590204" cy="47008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PAGO ADELANTADO OBLIGATORIO (RG 6, 7 y 8)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6811" y="602629"/>
            <a:ext cx="11757737" cy="5883636"/>
          </a:xfrm>
        </p:spPr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FORMA, </a:t>
            </a: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PLAZO Y CONDICIONES</a:t>
            </a:r>
            <a:endParaRPr lang="es-ES" sz="18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PAGO ADELANTADO OBLIGATORIO CON LA MANIFESTACIÓN DE ADHESIÓN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EQUIVALENTE,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COMO MÍNIMO AL 75% DEL IMPUESTO ESPECIAL DENTRO DE LA FECHA FIJADA PARA CADA ETAPA</a:t>
            </a:r>
            <a:endParaRPr lang="es-ES" sz="17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ADHESIÓN EN DIFERENTES ETAPAS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MECANISMO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GENERAL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(DR, 17)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REGULARIZACIÓN DE HASTA </a:t>
            </a:r>
            <a:r>
              <a:rPr lang="es-ES" sz="18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100.000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NO SE DEBE INGRESAR EL PAGO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ADELANTADO</a:t>
            </a:r>
          </a:p>
          <a:p>
            <a:pPr marL="268288" lvl="1" indent="-2222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BIENES REGULARIZADOS POR EL CONTRIBUYENTE Y SU FAMILIA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DEBERÁ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CONSIDERAR EL PRORRATEO DE LA FRANQUICIA DE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100.000</a:t>
            </a:r>
          </a:p>
          <a:p>
            <a:pPr marL="2286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FORMA DE INGRESO DEL PAGO ADELANTADO EN U$D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TRANSFERENCIA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ELECTRÓNICA DE FONDOS A TRAVÉS DE INTERNET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(RG 1778)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VOLANTE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ELECTRÓNICO DE PAGO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(VEP) F 3323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CÓDIGOS IMPUESTOS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1009, CONCEPTO 027, </a:t>
            </a: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SUBCONCEPTO </a:t>
            </a: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027</a:t>
            </a:r>
          </a:p>
          <a:p>
            <a:pPr marL="2286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INGRESO EN PESOS MONEDA NACIONAL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VEP F 3326 CÓDIGOS IMPUESTO 1010, CONCEPTO 027, SUBCONCEPTO 027</a:t>
            </a:r>
          </a:p>
          <a:p>
            <a:pPr marL="228600"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FALTA DE INGRESO DEL PAGO ADELANTADO DENTRO DE LAS FECHAS RESPECTIVAS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CAUSARÁ EL DECAIMIENTO AUTOMÁTICO DE LA MANIFESTACIÓN DE ADHESIÓN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SE EXCLUYE AL CONTRIBUYENTE DE TODOS LOS BENEFICIOS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232-254C-48E1-B6A2-E4886E0C1E60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4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981" y="99392"/>
            <a:ext cx="11671853" cy="41675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DECLARACIÓN JURADA (ART 22, 23, 25, 26, 30, 46 y 47)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981" y="616225"/>
            <a:ext cx="11582402" cy="5743475"/>
          </a:xfrm>
        </p:spPr>
        <p:txBody>
          <a:bodyPr anchor="t">
            <a:noAutofit/>
          </a:bodyPr>
          <a:lstStyle/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4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PRESENTACIÓN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 FECHA POSTERIOR A LA MANIFESTACIÓN DE ADHESIÓN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DETERMINACIÓN DEL IMPUESTO ESPECIAL</a:t>
            </a:r>
          </a:p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4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PLAZOS</a:t>
            </a:r>
            <a:endParaRPr lang="es-ES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SEGÚN ETAPAS DE REGULARIZACIÓN</a:t>
            </a:r>
          </a:p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4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ACREDITACIÓN DOCUMENTACIÓN Y/O CONSTANCIAS QUE ACREDITEN TITULARIDAD Y VALUACIÓN DE BIENES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sz="1800" baseline="30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(1) (2)</a:t>
            </a:r>
            <a:endParaRPr lang="es-ES" sz="1800" u="sng" baseline="30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VER ANEXO RG 5536</a:t>
            </a:r>
          </a:p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MECANISMO DE REGULARIZACIÓN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DEBERÁN IDENTIFICAR LOS BIENES RESPECTO DE LOS CUALES SE SOLICITA LA APLICACIÓN DEL RÉGIMEN</a:t>
            </a:r>
          </a:p>
          <a:p>
            <a:pPr marL="179388" lvl="1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DETERMINACIÓN DEL IMPUESTO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DEBERÁ DETERMINAR AL MOMENTO DE PRESENTAR LA DJ.</a:t>
            </a:r>
          </a:p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PAGO DEL IMPUESTO ESPECIAL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PLAZOS POR ETAPAS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DESCUENTA EL PAGO ANTICIPADO</a:t>
            </a:r>
          </a:p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1400" u="sng" dirty="0">
                <a:solidFill>
                  <a:schemeClr val="tx1"/>
                </a:solidFill>
                <a:latin typeface="Arial Narrow" panose="020B0606020202030204" pitchFamily="34" charset="0"/>
              </a:rPr>
              <a:t>FALTA DE PAGO EN TÉRMINO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PRIVA AL CONTRIBUYENTE DE TODO EFECTO JURÍDICO A LA ADHESIÓN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EXCLUSIÓN DE PLENO DERECHO</a:t>
            </a:r>
            <a:endParaRPr lang="es-AR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274981" y="5419373"/>
            <a:ext cx="11809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sz="1200" dirty="0" smtClean="0">
                <a:latin typeface="Arial Narrow" panose="020B0606020202030204" pitchFamily="34" charset="0"/>
              </a:rPr>
              <a:t>LAS CONSTANCIAS Y/O LA DOCUMENTACIÓN NECESARIA PARA LA ACREDITACIÓN DE LA TITULARIDAD Y/O VALOR DE LOS BIENES REGULARIZADOS DEBERAN ACOMPAÑARSE EN OPORTUNIDAD DE LA PRESENTACIÓN DE LA DJ EN LA FORMA QUE DETERMINE LA AFIP </a:t>
            </a:r>
          </a:p>
          <a:p>
            <a:pPr marL="342900" indent="-342900">
              <a:buAutoNum type="arabicParenBoth"/>
            </a:pPr>
            <a:r>
              <a:rPr lang="es-ES" sz="1200" dirty="0" smtClean="0">
                <a:latin typeface="Arial Narrow" panose="020B0606020202030204" pitchFamily="34" charset="0"/>
              </a:rPr>
              <a:t>LA OMISIÓN ES LA PRESENTACIÓN O SU PRESENTACIÓN EXTEMPORÁNEA, PARCIAL, INCOMPLETA, CON ERRORES O INCONSISTENCIAS, PODRÁ REGULARIZARSE POR EL CONTRIBUYENTE DENTRO DEL PLAZO PREVISTO EN LA INTIMACIÓN. EN CASO CONTRARIO QUEDARÁ EXCLUIDO DE PLENO DERECHO DEL RÉGIMEN (DR, 6)</a:t>
            </a:r>
            <a:endParaRPr lang="es-E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483" y="80459"/>
            <a:ext cx="11659778" cy="45625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DECLARACIÓN JURADA DE REGULARIZACIÓN (RG, ART 9 a 11)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7482" y="536712"/>
            <a:ext cx="11788987" cy="5846503"/>
          </a:xfrm>
        </p:spPr>
        <p:txBody>
          <a:bodyPr>
            <a:noAutofit/>
          </a:bodyPr>
          <a:lstStyle/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s-ES" sz="1600" u="sng" dirty="0">
                <a:solidFill>
                  <a:schemeClr val="tx1"/>
                </a:solidFill>
                <a:latin typeface="Arial Narrow" panose="020B0606020202030204" pitchFamily="34" charset="0"/>
              </a:rPr>
              <a:t>ADHESIÓN FORMALIZADA Y PAGO ADELANTADO INGRESADO</a:t>
            </a:r>
            <a:endParaRPr lang="es-ES" sz="16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IDENTIFICACIÓN DE BIENES ALCANZADOS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(POR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CADA TIPO DE BIEN DECLARADO SE DEBERÁN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DETALLAR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LOS DATOS SOLICITADOS POR EL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SISTEMA)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 3321 (IMPLICA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RECONOCIMIENTO DE EXISTENCIA Y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VALUACIÓN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DE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BIENES)</a:t>
            </a:r>
          </a:p>
          <a:p>
            <a:pPr marL="914400" lvl="2" indent="-195263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E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ETAPA                       DISPONIBLE</a:t>
            </a:r>
          </a:p>
          <a:p>
            <a:pPr marL="914400" lvl="2" indent="-195263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E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1                              7/10/2024</a:t>
            </a:r>
          </a:p>
          <a:p>
            <a:pPr marL="914400" lvl="2" indent="-195263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E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2                              2/1/2025</a:t>
            </a:r>
          </a:p>
          <a:p>
            <a:pPr marL="914400" lvl="2" indent="-195263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s-E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3                              1/4/2025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APORTAR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INFORMACIÓN REQUERIDA EN EL CASO DE REGULARIZACIÓN DEL CONTRIBUYENTE Y SU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FAMILIA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PRESENTACIÓN DE LA DJ QUEDARÁ PERFECCIONADA CON EL INGRESO DEL SALDO DEL IMPUESTO ESPECIAL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(PENALIDAD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SI EL PAGO ADELANTADO RESULTA INFERIOR AL 75% DEL IMPUESTO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ESPECIAL)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NO SE REQUIERE EL INGRESO DEL PAGO ADELANTADO Y DEL SALDO DEL IMPUESTO ESPECIAL SE DEBE PRESENTAR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F. 3321 (SE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PODRÁ RECTIFICAR DENTRO DE UNA MISMA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ETAPA)</a:t>
            </a:r>
          </a:p>
          <a:p>
            <a:pPr marL="268288" lvl="1" indent="-222250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s-ES" sz="1600" u="sng" dirty="0">
                <a:solidFill>
                  <a:schemeClr val="tx1"/>
                </a:solidFill>
                <a:latin typeface="Arial Narrow" panose="020B0606020202030204" pitchFamily="34" charset="0"/>
              </a:rPr>
              <a:t>ACREDITACIÓN DE LA </a:t>
            </a:r>
            <a:r>
              <a:rPr lang="es-ES" sz="16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TITULARIDAD, POSESIÓN, </a:t>
            </a:r>
            <a:r>
              <a:rPr lang="es-ES" sz="1600" u="sng" dirty="0">
                <a:solidFill>
                  <a:schemeClr val="tx1"/>
                </a:solidFill>
                <a:latin typeface="Arial Narrow" panose="020B0606020202030204" pitchFamily="34" charset="0"/>
              </a:rPr>
              <a:t>TENENCIA </a:t>
            </a:r>
            <a:r>
              <a:rPr lang="es-ES" sz="16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 GUARDA </a:t>
            </a:r>
            <a:r>
              <a:rPr lang="es-ES" sz="1600" u="sng" dirty="0">
                <a:solidFill>
                  <a:schemeClr val="tx1"/>
                </a:solidFill>
                <a:latin typeface="Arial Narrow" panose="020B0606020202030204" pitchFamily="34" charset="0"/>
              </a:rPr>
              <a:t>AL 31/12/2023 Y </a:t>
            </a:r>
            <a:r>
              <a:rPr lang="es-ES" sz="16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VALUACIÓN </a:t>
            </a:r>
            <a:r>
              <a:rPr lang="es-ES" sz="1600" u="sng" dirty="0">
                <a:solidFill>
                  <a:schemeClr val="tx1"/>
                </a:solidFill>
                <a:latin typeface="Arial Narrow" panose="020B0606020202030204" pitchFamily="34" charset="0"/>
              </a:rPr>
              <a:t>DE BIENES REGULARIZADOS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DEBERÁN APORTARSE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(JUNTO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CON LA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DDJJ)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LAS CONSTANCIAS FEHACIENTES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Y/O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DOCUMENTACIÓN RESPALDATORIA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(PAUTAS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MICROSITIO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“NUEVO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PACTO FISCAL WEB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AFIP”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CASO DE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OMISIÓN, EXTEMPORANEIDAD,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ERRORES O INCONSISTENCIAS PROVOCARÁ LA EXCLUSIÓN DEL RÉGIMEN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(SALVO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QUE SE SUBSANEN DENTRO DEL PLAZO PREVISTO EN LA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INTIMACIÓN)</a:t>
            </a:r>
          </a:p>
          <a:p>
            <a:pPr marL="228600"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s-ES" sz="1600" u="sng" dirty="0">
                <a:solidFill>
                  <a:schemeClr val="tx1"/>
                </a:solidFill>
                <a:latin typeface="Arial Narrow" panose="020B0606020202030204" pitchFamily="34" charset="0"/>
              </a:rPr>
              <a:t>DEPÓSITOS EN PAÍSES DE ALTO RIESGO, LISTA NEGRA O GRIS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VER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LISTAS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MICROSITIO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NUEVO PACTO FISCAL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232-254C-48E1-B6A2-E4886E0C1E60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1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054" y="159970"/>
            <a:ext cx="11540509" cy="48640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PORTAL RÉGIMEN DE REGULARIZACIÓN DE ACTIVOS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053" y="748771"/>
            <a:ext cx="11540509" cy="5608614"/>
          </a:xfrm>
        </p:spPr>
        <p:txBody>
          <a:bodyPr anchor="t">
            <a:noAutofit/>
          </a:bodyPr>
          <a:lstStyle/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MANIFESTACIÓN ADHESIÓN ETAPA 1 PERÍODO HASTA 9/2024 DJ Y PAGO SALDO DE IMPUESTO 30/11/2024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MANIFESTACIÓN ADHESIÓN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 ADELANTADO OBLIGATORIO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 IMPUESTO ESPECIAL Y PRESENTACIÓN AUTOMÁTICA DJ (HASTA 30/11/2024)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DATOS INICIALES</a:t>
            </a:r>
            <a:endParaRPr lang="es-E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PERÍODO FISCAL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ETAPA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SUJETOS EXCLUIDOS (ART 39, 40, 41)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REGULARIZACIÓN DINERO EN EFECTIVO DEPOSITADO O TRANSFERIDO A UNA CUENTA ESPECIAL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 IMPUESTO ESPECIAL EN DÓLARES</a:t>
            </a:r>
            <a:endParaRPr lang="es-E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MONTO BIENES A REGULARIZAR (EXCEPTO EFECTIVO)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FAMILIA A CARGO (L, 28) QUE REGULARICE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IMPORTE FRANQUICIA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PAGO ADELANTADO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IMPUESTO ESPECIAL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25475" algn="l"/>
              </a:tabLst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SALDO A INGRESAR</a:t>
            </a:r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PAGO IMPUESTO ESPECIAL EN </a:t>
            </a:r>
            <a:r>
              <a:rPr lang="es-ES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PESOS</a:t>
            </a:r>
            <a:endParaRPr lang="es-ES" sz="1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2C16232-254C-48E1-B6A2-E4886E0C1E60}" type="slidenum">
              <a:rPr lang="es-ES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544" y="139148"/>
            <a:ext cx="11560386" cy="64663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IMPUESTO ESPECIAL DE REGULARIZACIÓN (L, 28, 29 y 30  y DR, 14) 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23</a:t>
            </a:fld>
            <a:endParaRPr lang="es-AR"/>
          </a:p>
        </p:txBody>
      </p:sp>
      <p:sp>
        <p:nvSpPr>
          <p:cNvPr id="10" name="Rectángulo redondeado 9"/>
          <p:cNvSpPr/>
          <p:nvPr/>
        </p:nvSpPr>
        <p:spPr>
          <a:xfrm>
            <a:off x="207544" y="1023688"/>
            <a:ext cx="11560386" cy="36495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2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CÁLCULO DEL IMPUESTO ESPECIAL DE REGULARIZACIÓN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endParaRPr lang="es-ES" sz="2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SOBRE EL VALOR TOTAL DE LOS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BIENES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SUSCEPTIBLES DE SER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REGULARIZADOS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EXCEPTO</a:t>
            </a:r>
          </a:p>
          <a:p>
            <a:pPr marL="541338" lvl="1" indent="-269875" algn="just" defTabSz="9144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DINERO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EN EFECTIVO EN EL PAÍS O EN EL EXTERIOR DEPOSITADO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 TRANSFERIDO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A CUENTA ESPECIAL DE REGULARIZACIÓN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(L, 31)</a:t>
            </a:r>
          </a:p>
          <a:p>
            <a:pPr marL="541338" lvl="1" indent="-269875" algn="just" defTabSz="9144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DINERO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DEPOSITADO EN CUENTAS BANCARIAS DEL EXTERIOR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(L, 32)</a:t>
            </a:r>
          </a:p>
          <a:p>
            <a:pPr marL="541338" lvl="1" indent="-269875" algn="just" defTabSz="914400"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TÍTULOS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VALORES DEPOSITADOS EN ENTIDADES DEL EXTERIOR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(L, 33)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APLICANDO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LA ESCALA RESPECTIVA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(L, 28) </a:t>
            </a:r>
            <a:endParaRPr lang="es-ES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07544" y="4917355"/>
            <a:ext cx="11560386" cy="11057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spcAft>
                <a:spcPts val="1200"/>
              </a:spcAft>
            </a:pPr>
            <a:r>
              <a:rPr lang="es-ES" sz="22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DETRACCIÓN DE LA FRANQUICIA</a:t>
            </a:r>
            <a:endParaRPr lang="es-ES" sz="2200" b="1" u="sng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​ DEBERÁ RESTARSE LA FRANQUICIA DEL PRIMER TRAMO DE LA ESCALA </a:t>
            </a:r>
            <a:endParaRPr lang="es-ES" sz="2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299" y="100338"/>
            <a:ext cx="11669717" cy="645098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INGRESO DEL IMPUESTO ESPECIAL Y DEL PAGO ADELANTADO (DR, 16 y 17 )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7298" y="745436"/>
            <a:ext cx="11669717" cy="5588085"/>
          </a:xfrm>
        </p:spPr>
        <p:txBody>
          <a:bodyPr anchor="t"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s-ES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INGRESO DEL IMPUESTO ESPECIAL</a:t>
            </a:r>
            <a:endParaRPr lang="es-ES" sz="2000" b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DEBE TOMARSE COMO PAGO A CUENTA EL PAGO ADELANTADO OBLIGATORIO INGRESADO EN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(L, 30)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MISMO NO PUEDE SER INFERIOR AL 75% DEL IMPUESTO A DETERMINAR POR LA ETAPA DE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ADHESIÓN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VALUACIÓN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 ACTIVOS DEBE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SER,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COMO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MÍNIMO, SUPERIOR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100.000</a:t>
            </a:r>
          </a:p>
          <a:p>
            <a:pPr marL="268288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DETERMINACIÓN DEL PAGO ADELANTADO EN EL CASO DE QUE LA ADHESIÓN INVOLUCRE DIFERENTES ETAPAS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PARA DETERMINAR EL IMPORTE A CANCELAR DEL NUEVO PAGO ADELANTADO OBLIGATORIO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DEBERÁ RESTARSE DEL IMPORTE EQUIVALENTE AL 75% DEL IMPUESTO A DETERMINAR POR LA NUEVA ETAPA (EN LA QUE SE CONSIDERAN TODOS LOS BIENES REGULARIZADOS EN LAS DIFERENTES ETAPAS) EL MONTO TOTAL ABONADO EN LAS ETAPAS ANTERIORES (INCLUYENDO EL PAGO A CUENTA ADELANTADO DE ESAS ETAPAS ANTERIORES)</a:t>
            </a:r>
          </a:p>
          <a:p>
            <a:pPr marL="268288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DETERMINACIÓN DEL IMPUESTO ESPECIAL EN EL CASO DE QUE LA ADHESIÓN INVOLUCRE DIFERENTES ETAPAS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DEBERÁ CONSIDERARSE LA ALÍCUOTA CORRESPONDIENTE A LA ETAPA EN QUE SE EFECTÚA LA ADHESIÓN</a:t>
            </a:r>
          </a:p>
          <a:p>
            <a:pPr marL="536575" lvl="1" indent="-268288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NETO DEL PAGO ADELANTADO DE LA ÚLTIMA ETAPA Y DE TODOS LOS PAGOS QUE SE HUBIERAN EFECTUADO EN LAS ETAPAS ANTERIORES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24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72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178" y="119270"/>
            <a:ext cx="11639900" cy="63669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IMPUESTO ESPECIAL DE REGULARIZACIÓN (RG, ART 12 a 14)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178" y="861760"/>
            <a:ext cx="11639900" cy="5290561"/>
          </a:xfrm>
        </p:spPr>
        <p:txBody>
          <a:bodyPr anchor="t"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FORMAS</a:t>
            </a:r>
            <a:endParaRPr lang="es-ES" b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CALCULA SOBRE EL VALOR TOTAL DE LOS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BIENES,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EN EL PAÍS O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EXTERIOR,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REGULARIZADOS POR MEDIO DEL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F. 3321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PARA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DETERMINAR LA ALÍCUOTA SE CONSIDERARÁN LOS BIENES REGULARIZADOS EN LA MISMA ETAPA O EN UNA ETAPA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ANTERIOR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PRORRATEO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 LA FRANQUICIA DE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100.000 (GRUPO FAMILIAR)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CANCELACIÓN DEL IMPUESTO ESPECIAL EN U$D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TRANSFERENCIA ELECTRÓNICA DE DATOS (RG 1778)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VEP F 3323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PAGO EN MONEDA NACIONAL VEP F 3326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PAGO ADELANTADO INFERIOR AL 75% DEL IMPUESTO ESPECIAL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SE DEBERÁ INGRESAR EL SALDO PENDIENTE DE INGRESO INCREMENTADO EN UN 100% JUNTO AL REMANENTE DEL IMPUESTO DETERMINADO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(VEP) (TAL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INCREMENTO NO PODRÁ SER CONSIDERADO COMO PAGO A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CUENTA)</a:t>
            </a:r>
          </a:p>
          <a:p>
            <a:pPr marL="268288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FALTA DE INGRESO DEL IMPUESTO ESPECIAL EN EL PLAZO INDICADO PARA LA ETAPA RESPECTIVA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DEJARÁ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SIN EFECTO DE LA MANIFESTACIÓN DE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ADHESIÓN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EXCLUYE AL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CONTRIBUYENTE DE PLENO DERECHO DE TODOS LOS BENEFICIOS LEGALES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2C16232-254C-48E1-B6A2-E4886E0C1E60}" type="slidenum">
              <a:rPr lang="es-ES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6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177" y="99748"/>
            <a:ext cx="11580266" cy="665565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INGRESO DEL IMPUESTO ESPECIAL Y DEL PAGO ADELANTADO EN MONEDA NACIONAL (L, 28 y DR, 15 )</a:t>
            </a:r>
            <a:endParaRPr lang="es-AR" sz="2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177" y="881636"/>
            <a:ext cx="11580266" cy="5658311"/>
          </a:xfrm>
        </p:spPr>
        <p:txBody>
          <a:bodyPr anchor="t">
            <a:noAutofit/>
          </a:bodyPr>
          <a:lstStyle/>
          <a:p>
            <a:pPr marL="179388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FACULTAD OTORGADA AL PEN PARA ESTABLECER EL INGRESO DEL IMPUESTO ESPECIAL EN PESOS </a:t>
            </a:r>
            <a:r>
              <a:rPr lang="es-ES" sz="18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28 último párrafo)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BIENES UBICADOS EN EL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PAÍS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ALÍCUOTAS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%,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10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%,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15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%,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SEGÚN LA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ETAPA</a:t>
            </a:r>
          </a:p>
          <a:p>
            <a:pPr marL="179388" lvl="1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INGRESO DEL IMPUESTO ESPECIAL Y DEL PAGO ADELANTADO EN PESOS (DR, 15)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ÚNICAMENTE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RESPECTO DE CONTRIBUYENTES QUE </a:t>
            </a: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CONCURRENTEMENTE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 HUBIERAN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EXTERIORIZADO </a:t>
            </a: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EXCLUSIVAMENTE</a:t>
            </a:r>
          </a:p>
          <a:p>
            <a:pPr marL="982663" lvl="2" indent="-26352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INMUEBLES (L, 24, 1, b)</a:t>
            </a:r>
          </a:p>
          <a:p>
            <a:pPr marL="982663" lvl="2" indent="-26352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ACCIONES, </a:t>
            </a:r>
            <a:r>
              <a:rPr lang="es-ES" sz="1500" dirty="0">
                <a:solidFill>
                  <a:schemeClr val="tx1"/>
                </a:solidFill>
                <a:latin typeface="Arial Narrow" panose="020B0606020202030204" pitchFamily="34" charset="0"/>
              </a:rPr>
              <a:t>PARTICIPACIONES EN SOCIEDADES Y </a:t>
            </a: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SIMILARES (</a:t>
            </a:r>
            <a:r>
              <a:rPr lang="es-ES" sz="15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Inc</a:t>
            </a: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c)</a:t>
            </a:r>
          </a:p>
          <a:p>
            <a:pPr marL="982663" lvl="2" indent="-26352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TÍTULOS </a:t>
            </a:r>
            <a:r>
              <a:rPr lang="es-ES" sz="1500" dirty="0">
                <a:solidFill>
                  <a:schemeClr val="tx1"/>
                </a:solidFill>
                <a:latin typeface="Arial Narrow" panose="020B0606020202030204" pitchFamily="34" charset="0"/>
              </a:rPr>
              <a:t>VALORES </a:t>
            </a: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(Inc. d)</a:t>
            </a:r>
          </a:p>
          <a:p>
            <a:pPr marL="982663" lvl="2" indent="-26352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CRÉDITOS </a:t>
            </a:r>
            <a:r>
              <a:rPr lang="es-ES" sz="1500" dirty="0">
                <a:solidFill>
                  <a:schemeClr val="tx1"/>
                </a:solidFill>
                <a:latin typeface="Arial Narrow" panose="020B0606020202030204" pitchFamily="34" charset="0"/>
              </a:rPr>
              <a:t>DE CUALQUIER TIPO O NATURALEZA </a:t>
            </a: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(Inc. f)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SIEMPRE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QUE DICHOS BIENES ESTÉN MEDIDOS O EXPRESADOS EN PESOS MONEDA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NACIONAL</a:t>
            </a:r>
          </a:p>
          <a:p>
            <a:pPr marL="179388" lvl="1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REGULARIZACIÓN EN MÁS DE UNA ETAPA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DEBE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CONSIDERAR </a:t>
            </a: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A TODOS LOS EFECTOS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 LA ETAPA EN QUE REALIZÓ LA ÚLTIMA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ADHESIÓN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IMPUESTO ESPECIAL Y EL PAGO ADELANTADO DEBERÁ DETERMINARSE CONFORME LA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CONSIDERANDO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COMO PAGO CUENTA LOS IMPORTES QUE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HUBIEREN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INGRESADO EN LAS ETAPAS ANTERIORES EN MONEDA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NACIONAL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26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66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055" y="179850"/>
            <a:ext cx="11659779" cy="833941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INGRESO DEL IMPUESTO ESPECIAL Y DEL PAGO ADELANTADO EN MONEDA NACIONAL (L, 28 y DR, 15 ) cont.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055" y="1159932"/>
            <a:ext cx="11540510" cy="4763789"/>
          </a:xfrm>
        </p:spPr>
        <p:txBody>
          <a:bodyPr anchor="t">
            <a:noAutofit/>
          </a:bodyPr>
          <a:lstStyle/>
          <a:p>
            <a:pPr marL="268288" lvl="1" indent="-22383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u="sng" dirty="0">
                <a:solidFill>
                  <a:schemeClr val="tx1"/>
                </a:solidFill>
                <a:latin typeface="Arial Narrow" panose="020B0606020202030204" pitchFamily="34" charset="0"/>
              </a:rPr>
              <a:t>DETERMINACIÓN DEL IMPUESTO ESPECIAL Y PAGO ADELANTADO EN MONEDA NACIONAL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CONVERTIRÁ A PESOS MONEDA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NACIONAL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CONSIDERANDO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EL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AL TIPO DE CAMBIO COMPRADOR BNA DEL ÚLTIMO DÍA HÁBIL ANTERIOR A LA FECHA DE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PAGO</a:t>
            </a:r>
          </a:p>
          <a:p>
            <a:pPr marL="268288" lvl="1" indent="-22383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u="sng" dirty="0">
                <a:solidFill>
                  <a:schemeClr val="tx1"/>
                </a:solidFill>
                <a:latin typeface="Arial Narrow" panose="020B0606020202030204" pitchFamily="34" charset="0"/>
              </a:rPr>
              <a:t>SITUACIÓN EN QUE EL CONTRIBUYENTE REGULARICE BIENES CON INGRESO EN PESOS Y LUEGO REGULARIZA OTROS BIENES QUE NO CUMPLIMENTAN TALES CONDICIONES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DEBERÁ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DETERMINAR EL PAGO ADELANTADO Y EL IMPUESTO ESPECIAL SEGÚN LA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CONSIDERANDO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COMO PAGO A CUENTA LOS IMPORTES ABONADOS CONVERTIDOS 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 AL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TIPO VENDEDOR BNA DEL ÚLTIMO DÍA HÁBIL ANTERIOR A LA FECHA DEL NUEVO PAGO ADELANTADO </a:t>
            </a:r>
            <a:endParaRPr lang="es-ES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27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49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751" y="238539"/>
            <a:ext cx="11540509" cy="57647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BLANQUEO HASTA U$S 100.000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6751" y="911456"/>
            <a:ext cx="11401362" cy="5101718"/>
          </a:xfrm>
        </p:spPr>
        <p:txBody>
          <a:bodyPr>
            <a:noAutofit/>
          </a:bodyPr>
          <a:lstStyle/>
          <a:p>
            <a:pPr marL="179388" indent="-1793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REGULARIZACIÓN BIENES EXCEPTO EFECTIVO EXISTENTES AL 31/12/2023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INMUEBLES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ACCIONES Y TÍTULOS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CRÉDITOS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CUENTAS BANCARIAS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CRIPTOACTIVOS</a:t>
            </a:r>
          </a:p>
          <a:p>
            <a:pPr marL="179388" indent="-1793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NO DEBERÁN INGRESAR EL IMPUESTO ESPECIAL (ART. 31)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NI LA RETENCIÓN DEL 5%</a:t>
            </a:r>
          </a:p>
          <a:p>
            <a:pPr marL="179388" indent="-1793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ADHESIÓN POR ETAPAS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1 HASTA EL 30/9/2024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2HASTA EL 31/12/2024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3 HASTA EL 31/3/2025</a:t>
            </a:r>
            <a:endParaRPr lang="es-A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s-A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679" y="174467"/>
            <a:ext cx="11365654" cy="69553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latin typeface="Arial Narrow" panose="020B0606020202030204" pitchFamily="34" charset="0"/>
              </a:rPr>
              <a:t>SUJETOS ALCANZADOS (ART 18, 19 y 24.4)</a:t>
            </a:r>
            <a:endParaRPr lang="es-AR" sz="28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2</a:t>
            </a:fld>
            <a:endParaRPr lang="es-AR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48595"/>
              </p:ext>
            </p:extLst>
          </p:nvPr>
        </p:nvGraphicFramePr>
        <p:xfrm>
          <a:off x="400760" y="981325"/>
          <a:ext cx="11325573" cy="28498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98650"/>
                <a:gridCol w="9826923"/>
              </a:tblGrid>
              <a:tr h="492818">
                <a:tc>
                  <a:txBody>
                    <a:bodyPr/>
                    <a:lstStyle/>
                    <a:p>
                      <a:pPr algn="ctr"/>
                      <a:r>
                        <a:rPr lang="es-ES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SUJETOS</a:t>
                      </a:r>
                    </a:p>
                    <a:p>
                      <a:pPr algn="ctr"/>
                      <a:r>
                        <a:rPr lang="es-ES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RESIDENTES (</a:t>
                      </a:r>
                      <a:r>
                        <a:rPr lang="es-ES" sz="1500" b="0" baseline="30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s-ES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es-AR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es-ES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PERSONAS HUMANAS, SUCESIONES INDIVISAS Y SOCIEDADES (LIG, ART 53)</a:t>
                      </a: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RESIDENTES EN EL PAÍS AL 31/12/2023 (INSCRIPTOS O NO)</a:t>
                      </a:r>
                      <a:endParaRPr lang="es-ES" sz="1500" b="0" i="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7100">
                <a:tc>
                  <a:txBody>
                    <a:bodyPr/>
                    <a:lstStyle/>
                    <a:p>
                      <a:pPr algn="ctr"/>
                      <a:r>
                        <a:rPr lang="es-ES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SUJETOS NO </a:t>
                      </a:r>
                    </a:p>
                    <a:p>
                      <a:pPr algn="ctr"/>
                      <a:r>
                        <a:rPr lang="es-ES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RESIDENTES (</a:t>
                      </a:r>
                      <a:r>
                        <a:rPr lang="es-ES" sz="1500" b="0" baseline="30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s-ES" sz="15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es-AR" sz="15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60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es-ES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PERSONAS HUMANAS</a:t>
                      </a: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NO RESIDENTES QUE FUERON RESIDENTES ARGENTINOS</a:t>
                      </a:r>
                    </a:p>
                    <a:p>
                      <a:pPr marL="800100" lvl="1" indent="-342900" algn="l">
                        <a:spcAft>
                          <a:spcPts val="60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5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RESIDENTES FISCALES EN EL PAÍS ANTES DEL 31/12/2023</a:t>
                      </a: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(PÉRDIDA RESIDENCIA)</a:t>
                      </a:r>
                    </a:p>
                    <a:p>
                      <a:pPr marL="800100" lvl="1" indent="-342900" algn="l">
                        <a:spcAft>
                          <a:spcPts val="60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PODRÁN ADHERIR AL RÉGIMEN (IGUAL QUE LOS RESIDENTES)</a:t>
                      </a:r>
                    </a:p>
                    <a:p>
                      <a:pPr marL="800100" lvl="1" indent="-342900" algn="l">
                        <a:spcAft>
                          <a:spcPts val="60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 EJERCERSE ESTA OPCIÓN, LOS SUJETOS VOLVERÁN A ADQUIRIR RESIDENCIA FISCAL EN EL PAÍS. A PARTIR DEL 1/1/2024 (</a:t>
                      </a:r>
                      <a:r>
                        <a:rPr lang="es-ES" sz="15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(</a:t>
                      </a:r>
                      <a:r>
                        <a:rPr lang="es-ES" sz="15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 PUEDE TOMARSE EN CUENTA LOS INCREMENTOS PATRIMONIALES Y LOS BIENES ADQUIRIDOS EN EL EXTERIOR LUEGO DE LA PÉRDIDA DE LA RESIDENCIA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70C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S" sz="15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 TENDRÁN DERECHO A APLICAR BENEFICIOS (L, 35 d)</a:t>
                      </a:r>
                      <a:endParaRPr lang="es-AR" sz="15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264150" y="3884799"/>
            <a:ext cx="9948333" cy="7464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ACTIVOS REGULARIZABLES</a:t>
            </a:r>
          </a:p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ACTIVOS QUE FUERAN DE SU PROPIEDAD O EN QUE SE ENCONTRAREN EN SU POSESIÓN, TENENCIA O GUARDA AL 31/12/2023, INCLUSIVE (FECHA DE RGULARIZACIÓN)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64150" y="4701389"/>
            <a:ext cx="9948333" cy="541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SUJETOS NO RESIDENTES EN EL PAÍS</a:t>
            </a:r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algn="ctr"/>
            <a:r>
              <a:rPr lang="es-ES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PUEDEN ADHERIR AL RÉGIMEN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60680" y="5264724"/>
            <a:ext cx="11509587" cy="1083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600" u="sng">
                <a:latin typeface="Arial Narrow" panose="020B0606020202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68288" indent="-268288" algn="l">
              <a:spcAft>
                <a:spcPts val="600"/>
              </a:spcAft>
              <a:buAutoNum type="arabicParenR"/>
            </a:pPr>
            <a:r>
              <a:rPr lang="es-ES" sz="1200" u="none" dirty="0" smtClean="0">
                <a:solidFill>
                  <a:schemeClr val="tx1"/>
                </a:solidFill>
              </a:rPr>
              <a:t>A </a:t>
            </a:r>
            <a:r>
              <a:rPr lang="es-ES" sz="1200" u="none" dirty="0">
                <a:solidFill>
                  <a:schemeClr val="tx1"/>
                </a:solidFill>
              </a:rPr>
              <a:t>LOS EFECTOS </a:t>
            </a:r>
            <a:r>
              <a:rPr lang="es-ES" sz="1200" u="none" dirty="0" smtClean="0">
                <a:solidFill>
                  <a:schemeClr val="tx1"/>
                </a:solidFill>
              </a:rPr>
              <a:t>DE DEFINIR LAS PAUTAS DE RESIDENCIA AL 31/12/2023 DEBERÁN CONSIDERARSE LAS NORMAS DE LA LEY DEL IMPUESTO A LAS GANANCIAS (DR, 3)</a:t>
            </a:r>
          </a:p>
          <a:p>
            <a:pPr marL="268288" indent="-268288" algn="l">
              <a:spcAft>
                <a:spcPts val="600"/>
              </a:spcAft>
              <a:buAutoNum type="arabicParenR"/>
            </a:pPr>
            <a:r>
              <a:rPr lang="es-ES" sz="1200" u="none" dirty="0" smtClean="0">
                <a:solidFill>
                  <a:schemeClr val="tx1"/>
                </a:solidFill>
              </a:rPr>
              <a:t>ADQUIRIRÁN NUEVAMENTE LA RESIDENCIA EN EL PAÍS A PARTIR DEL 1/1/2024 INCLUSIVE A LOS FINES DEL IG y DEL IBP DEBIENDO EN CASO DE CORRESPONDER DESIGNAR UN RESPONSABLE (DR, 4)</a:t>
            </a:r>
          </a:p>
          <a:p>
            <a:pPr marL="268288" indent="-268288" algn="l">
              <a:spcAft>
                <a:spcPts val="600"/>
              </a:spcAft>
              <a:buAutoNum type="arabicParenR"/>
            </a:pPr>
            <a:r>
              <a:rPr lang="es-ES" sz="1200" u="none" dirty="0" smtClean="0">
                <a:solidFill>
                  <a:schemeClr val="tx1"/>
                </a:solidFill>
              </a:rPr>
              <a:t>SÓLO PERDERAN LA RESIDENCIA CUANDO SE MANIFIESTE ALGUNA DE LAS CAUSALES DEL ART 117 LIG, LA QUE, INDEPENDIENTEMENTE DEL MOMENTO EN QUE SE ACREDITE, SURTIRÁ EFECTOS, A ESTOS FINES, NO ANTES DEL 1/1/2025 (DR, 4)</a:t>
            </a:r>
            <a:endParaRPr lang="es-ES" sz="12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359" y="189790"/>
            <a:ext cx="11717981" cy="863758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BLANQUEO HASTA U$S 100.000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6568" y="1239447"/>
            <a:ext cx="10058400" cy="4952632"/>
          </a:xfrm>
        </p:spPr>
        <p:txBody>
          <a:bodyPr>
            <a:noAutofit/>
          </a:bodyPr>
          <a:lstStyle/>
          <a:p>
            <a:pPr marL="268288" indent="-26828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8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DINERO EN EFECTIVO EN EL PAÍS</a:t>
            </a:r>
          </a:p>
          <a:p>
            <a:pPr marL="447675" lvl="1" indent="-1825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APLICA EL IMPUESTO ESPECIAL</a:t>
            </a:r>
          </a:p>
          <a:p>
            <a:pPr marL="447675" lvl="1" indent="-1825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APLICA LA RETENCIÓN DEL 5%</a:t>
            </a:r>
          </a:p>
          <a:p>
            <a:pPr marL="268288" indent="-268288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REQUISITOS DE LA REGULARIZACIÓN</a:t>
            </a:r>
          </a:p>
          <a:p>
            <a:pPr marL="447675" lvl="1" indent="-1825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DEPÓSITO CUENTA ESPECIAL HASTA EL 30/9/2024</a:t>
            </a:r>
          </a:p>
          <a:p>
            <a:pPr marL="447675" lvl="1" indent="-1825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MANTENER LOS FONDOS DEPOSITADOS HASTA EL 30/9/2024</a:t>
            </a:r>
          </a:p>
          <a:p>
            <a:pPr marL="625475" lvl="2" indent="-177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SALVO EXCEPCIONES ESPECÍFICAS</a:t>
            </a:r>
            <a:endParaRPr lang="es-AR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s-AR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885" y="108662"/>
            <a:ext cx="11560680" cy="611885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DINERO EN EFECTIVO (MONEDA NACIONAL O EXTRANJERA) EN EL PAÍS (L, 31 y DR, 18)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9" name="Rectángulo 8"/>
          <p:cNvSpPr/>
          <p:nvPr/>
        </p:nvSpPr>
        <p:spPr>
          <a:xfrm>
            <a:off x="2971800" y="894947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>
                <a:latin typeface="Arial Narrow" panose="020B0606020202030204" pitchFamily="34" charset="0"/>
              </a:rPr>
              <a:t>DEPÓSITO  EN ENTIDAD FINANCIERA CUENTA ESPECIAL DE REGULARIZACIÓN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072993" y="2713382"/>
            <a:ext cx="1670264" cy="94421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TRANSFERENCIA </a:t>
            </a:r>
          </a:p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PARA PAGAR IMPUESTO ESPECIAL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340584" y="894947"/>
            <a:ext cx="22537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DEBERÁ MANTENERSE HASTA EL 30/9/2024 SALVO DESTINOS ESPECÍFICOS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971800" y="1817096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>
                <a:latin typeface="Arial Narrow" panose="020B0606020202030204" pitchFamily="34" charset="0"/>
              </a:rPr>
              <a:t>SE DETERMINA POR RÉGIMEN ESPECIAL </a:t>
            </a:r>
          </a:p>
          <a:p>
            <a:pPr algn="ctr"/>
            <a:r>
              <a:rPr lang="es-AR" sz="1200" b="1" dirty="0" smtClean="0">
                <a:latin typeface="Arial Narrow" panose="020B0606020202030204" pitchFamily="34" charset="0"/>
              </a:rPr>
              <a:t>(ART 31) Y NO POR EL GENERAL (ART 28)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2967380" y="2790618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>
                <a:latin typeface="Arial Narrow" panose="020B0606020202030204" pitchFamily="34" charset="0"/>
              </a:rPr>
              <a:t>INVERSIÓN EN INSTRUMENTOS FINANCIEROS ELEGIBLES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967380" y="5080238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SIN RETENCIÓN 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2967380" y="3848157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TITULARIDAD MANTENIDA HASTA EL 31/12/2025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08697" y="2790617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DEPÓSITO O TRANSFERENCIA A LA CUENTA ESPECIAL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0200099" y="2713381"/>
            <a:ext cx="1478100" cy="94421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TRANSFERENCIA DESDE EL 1/1/2026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8556805" y="2703443"/>
            <a:ext cx="1479906" cy="95415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TRANSFERENCIA ANTES DEL 31/12/2025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307531" y="3839074"/>
            <a:ext cx="1271852" cy="67282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smtClean="0">
                <a:latin typeface="Arial Narrow" panose="020B0606020202030204" pitchFamily="34" charset="0"/>
              </a:rPr>
              <a:t>SIN RETENCIÓN 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8704140" y="3829992"/>
            <a:ext cx="1199297" cy="69099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RETENCIÓN </a:t>
            </a:r>
          </a:p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5% 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5251257" y="3832916"/>
            <a:ext cx="1340729" cy="69099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SIN</a:t>
            </a:r>
          </a:p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RETENCIÓN 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308697" y="3899750"/>
            <a:ext cx="1942319" cy="69099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NO SE PAGA EL IMPUESTO ESPECIAL 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308697" y="4955845"/>
            <a:ext cx="1942319" cy="10816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>
                <a:latin typeface="Arial Narrow" panose="020B0606020202030204" pitchFamily="34" charset="0"/>
              </a:rPr>
              <a:t>TAMPOCO MIENTRAS LOS FONDOS PERMANEZCAN DEPOSITADOS</a:t>
            </a:r>
          </a:p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HASTA EL </a:t>
            </a:r>
          </a:p>
          <a:p>
            <a:pPr algn="ctr"/>
            <a:r>
              <a:rPr lang="es-ES" sz="1200" b="1" dirty="0" smtClean="0">
                <a:latin typeface="Arial Narrow" panose="020B0606020202030204" pitchFamily="34" charset="0"/>
              </a:rPr>
              <a:t>31/12/2025</a:t>
            </a:r>
            <a:endParaRPr lang="es-AR" sz="1200" b="1" dirty="0">
              <a:latin typeface="Arial Narrow" panose="020B0606020202030204" pitchFamily="34" charset="0"/>
            </a:endParaRPr>
          </a:p>
        </p:txBody>
      </p:sp>
      <p:cxnSp>
        <p:nvCxnSpPr>
          <p:cNvPr id="6" name="Conector recto de flecha 5"/>
          <p:cNvCxnSpPr>
            <a:stCxn id="9" idx="3"/>
            <a:endCxn id="22" idx="1"/>
          </p:cNvCxnSpPr>
          <p:nvPr/>
        </p:nvCxnSpPr>
        <p:spPr>
          <a:xfrm>
            <a:off x="4914119" y="1266962"/>
            <a:ext cx="142646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9" idx="2"/>
            <a:endCxn id="23" idx="0"/>
          </p:cNvCxnSpPr>
          <p:nvPr/>
        </p:nvCxnSpPr>
        <p:spPr>
          <a:xfrm>
            <a:off x="3942960" y="1638976"/>
            <a:ext cx="0" cy="17812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23" idx="2"/>
            <a:endCxn id="24" idx="0"/>
          </p:cNvCxnSpPr>
          <p:nvPr/>
        </p:nvCxnSpPr>
        <p:spPr>
          <a:xfrm flipH="1">
            <a:off x="3938540" y="2561125"/>
            <a:ext cx="4420" cy="22949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stCxn id="24" idx="2"/>
            <a:endCxn id="26" idx="0"/>
          </p:cNvCxnSpPr>
          <p:nvPr/>
        </p:nvCxnSpPr>
        <p:spPr>
          <a:xfrm>
            <a:off x="3938540" y="3534647"/>
            <a:ext cx="0" cy="31351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>
            <a:stCxn id="26" idx="2"/>
            <a:endCxn id="25" idx="0"/>
          </p:cNvCxnSpPr>
          <p:nvPr/>
        </p:nvCxnSpPr>
        <p:spPr>
          <a:xfrm>
            <a:off x="3938540" y="4592186"/>
            <a:ext cx="0" cy="48805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>
            <a:stCxn id="10" idx="2"/>
            <a:endCxn id="33" idx="0"/>
          </p:cNvCxnSpPr>
          <p:nvPr/>
        </p:nvCxnSpPr>
        <p:spPr>
          <a:xfrm>
            <a:off x="5908125" y="3657599"/>
            <a:ext cx="13497" cy="17531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stCxn id="30" idx="2"/>
            <a:endCxn id="32" idx="0"/>
          </p:cNvCxnSpPr>
          <p:nvPr/>
        </p:nvCxnSpPr>
        <p:spPr>
          <a:xfrm>
            <a:off x="9296758" y="3657599"/>
            <a:ext cx="7031" cy="17239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29" idx="2"/>
            <a:endCxn id="31" idx="0"/>
          </p:cNvCxnSpPr>
          <p:nvPr/>
        </p:nvCxnSpPr>
        <p:spPr>
          <a:xfrm>
            <a:off x="10939149" y="3657598"/>
            <a:ext cx="4308" cy="18147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28" idx="2"/>
            <a:endCxn id="37" idx="0"/>
          </p:cNvCxnSpPr>
          <p:nvPr/>
        </p:nvCxnSpPr>
        <p:spPr>
          <a:xfrm>
            <a:off x="1279857" y="3534646"/>
            <a:ext cx="0" cy="3651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>
            <a:stCxn id="37" idx="2"/>
            <a:endCxn id="38" idx="0"/>
          </p:cNvCxnSpPr>
          <p:nvPr/>
        </p:nvCxnSpPr>
        <p:spPr>
          <a:xfrm>
            <a:off x="1279857" y="4590741"/>
            <a:ext cx="0" cy="36510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stCxn id="23" idx="1"/>
          </p:cNvCxnSpPr>
          <p:nvPr/>
        </p:nvCxnSpPr>
        <p:spPr>
          <a:xfrm flipH="1" flipV="1">
            <a:off x="1242138" y="2185393"/>
            <a:ext cx="1729662" cy="371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1242136" y="2196021"/>
            <a:ext cx="0" cy="59459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/>
          <p:cNvSpPr/>
          <p:nvPr/>
        </p:nvSpPr>
        <p:spPr>
          <a:xfrm>
            <a:off x="308697" y="894947"/>
            <a:ext cx="1942319" cy="7440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ANTES DEL </a:t>
            </a:r>
          </a:p>
          <a:p>
            <a:pPr algn="ctr"/>
            <a:r>
              <a:rPr lang="es-AR" sz="1400" b="1" dirty="0" smtClean="0">
                <a:latin typeface="Arial Narrow" panose="020B0606020202030204" pitchFamily="34" charset="0"/>
              </a:rPr>
              <a:t>30/9/2024</a:t>
            </a:r>
            <a:endParaRPr lang="es-AR" sz="1400" b="1" dirty="0">
              <a:latin typeface="Arial Narrow" panose="020B0606020202030204" pitchFamily="34" charset="0"/>
            </a:endParaRPr>
          </a:p>
        </p:txBody>
      </p:sp>
      <p:cxnSp>
        <p:nvCxnSpPr>
          <p:cNvPr id="7" name="Conector recto de flecha 6"/>
          <p:cNvCxnSpPr>
            <a:stCxn id="9" idx="1"/>
            <a:endCxn id="44" idx="3"/>
          </p:cNvCxnSpPr>
          <p:nvPr/>
        </p:nvCxnSpPr>
        <p:spPr>
          <a:xfrm flipH="1">
            <a:off x="2251016" y="1266962"/>
            <a:ext cx="720784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ángulo 77"/>
          <p:cNvSpPr/>
          <p:nvPr/>
        </p:nvSpPr>
        <p:spPr>
          <a:xfrm>
            <a:off x="6810129" y="2713382"/>
            <a:ext cx="1670264" cy="94421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OPERACIONES ONEROSAS DOCUMENTADS HASTA U$D 100.000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sp>
        <p:nvSpPr>
          <p:cNvPr id="79" name="Rectángulo 78"/>
          <p:cNvSpPr/>
          <p:nvPr/>
        </p:nvSpPr>
        <p:spPr>
          <a:xfrm>
            <a:off x="6988393" y="3832916"/>
            <a:ext cx="1340729" cy="69099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SIN</a:t>
            </a:r>
          </a:p>
          <a:p>
            <a:pPr algn="ctr"/>
            <a:r>
              <a:rPr lang="es-AR" sz="1300" b="1" dirty="0" smtClean="0">
                <a:latin typeface="Arial Narrow" panose="020B0606020202030204" pitchFamily="34" charset="0"/>
              </a:rPr>
              <a:t>RETENCIÓN </a:t>
            </a:r>
            <a:endParaRPr lang="es-AR" sz="1300" b="1" dirty="0">
              <a:latin typeface="Arial Narrow" panose="020B0606020202030204" pitchFamily="34" charset="0"/>
            </a:endParaRPr>
          </a:p>
        </p:txBody>
      </p:sp>
      <p:cxnSp>
        <p:nvCxnSpPr>
          <p:cNvPr id="81" name="Conector recto de flecha 80"/>
          <p:cNvCxnSpPr>
            <a:stCxn id="78" idx="2"/>
            <a:endCxn id="79" idx="0"/>
          </p:cNvCxnSpPr>
          <p:nvPr/>
        </p:nvCxnSpPr>
        <p:spPr>
          <a:xfrm>
            <a:off x="7645261" y="3657599"/>
            <a:ext cx="13497" cy="17531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7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112" y="115687"/>
            <a:ext cx="11688417" cy="656572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INSTRUMENTOS FINANCIEROS ELEGIBLES (RES ME 590/24)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184610" y="1168312"/>
            <a:ext cx="11858556" cy="592931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/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 TÍTULOS PÚBLICOS (TÍTULOS, BONOS, LETRAS Y DEMÁS OBLIGACIONES) EMITIDOS POR EL ESTADO (NACIONAL, PROVINCIAL, MUNICIPAL Y CABA) </a:t>
            </a:r>
            <a:endParaRPr lang="es-ES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4610" y="3231620"/>
            <a:ext cx="11858556" cy="864754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/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- CUOTAS PARTES FCI CERRADOS (</a:t>
            </a:r>
            <a:r>
              <a:rPr lang="es-ES" sz="16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268288" indent="-88900"/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ACCIONES (</a:t>
            </a:r>
            <a:r>
              <a:rPr lang="es-ES" sz="16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268288" indent="-88900"/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OBLIGACIONES 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NEGOCIABLES (</a:t>
            </a:r>
            <a:r>
              <a:rPr lang="es-ES" sz="16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84610" y="2708448"/>
            <a:ext cx="11858556" cy="367347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/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3.  CUOTAS PARTES FCI ABIERTOS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442203" y="759224"/>
            <a:ext cx="299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>
                <a:latin typeface="Arial Narrow" panose="020B0606020202030204" pitchFamily="34" charset="0"/>
              </a:rPr>
              <a:t>SUSCRIPCIÓN O ADQUISICIÓN</a:t>
            </a:r>
            <a:endParaRPr lang="es-ES" b="1" u="sng" dirty="0">
              <a:latin typeface="Arial Narrow" panose="020B0606020202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84610" y="1953494"/>
            <a:ext cx="11858556" cy="583323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/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2.  CERTIFICADOS DE PARTICIPACIÓN O TÍTULOS DE DEUDA DE FIDEICOMISO (DESTINO INVERSIÓN PRODUCTIVA) Y FINANCIAMIENTO PYMES (</a:t>
            </a:r>
            <a:r>
              <a:rPr lang="es-ES" sz="16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225994" y="4328381"/>
            <a:ext cx="11858556" cy="153695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indent="-268288"/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5. - 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INVERSIONES DIRECTAS O </a:t>
            </a:r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INDIRECTAS </a:t>
            </a:r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EN PROYECTOS INMOBILIARIOS INICIADOS A PARTIR DEL 9/7/2024 (SE INCLUYEN LOS QUE POSEAN UN GRADO DE AVANCE INFERIOR AL 50% DE LA FINALIZACIÓN DE LA OBRA A ESE MOMENTO, DEBIDAMENTE ACREDITADA)</a:t>
            </a:r>
          </a:p>
          <a:p>
            <a:pPr marL="268288" indent="-88900"/>
            <a:r>
              <a:rPr lang="es-E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- SUSCRIPCIÓN DE BOLETO DE COMPRAVENTA U OTRO DOCUMENTO SIMILAR, ESCRITURA, APORTES A FIDEICOMISOS, O SUSCRIPCIÓN EN EL MERCADO PRIMARIO DE FCI, CERTIFICADOS DE PARTICIPACIÓN O TÍTULOS DE DEUDA DE FIDEICOMISOS FINANCIEROS (AUTORIZADOS POR CNV) CUYO OBJETO SEA EL FINANCIAMIENTO DE LA CONSTRUCCIÓN Y DESARROLLOS INMOBILIARIOS) REGISTRO AFIP</a:t>
            </a:r>
          </a:p>
          <a:p>
            <a:pPr marL="268288" indent="-268288"/>
            <a:endParaRPr lang="es-ES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08112" y="5936983"/>
            <a:ext cx="901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 Narrow" panose="020B0606020202030204" pitchFamily="34" charset="0"/>
              </a:rPr>
              <a:t>(1) COLOCADOS POR OFERTA PÚBLICA, CON AUTORIZACIÓN CNV</a:t>
            </a:r>
            <a:endParaRPr lang="es-ES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282" y="132011"/>
            <a:ext cx="11461317" cy="81829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DINERO EN EFECTIVO (MONEDA EXTRANJERA) EN EL EXTERIOR (ART. 31)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5317435" y="1128700"/>
            <a:ext cx="2324636" cy="61064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MONTO REGULARIZADO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29009" y="4555517"/>
            <a:ext cx="2216672" cy="690991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REINCORPORACIÓN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BASE ART 28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85800" y="4472610"/>
            <a:ext cx="1600827" cy="8550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HASTA U$D 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100,000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EXENTOS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17435" y="2094412"/>
            <a:ext cx="2324636" cy="80521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DEPÓSITO ENTIDAD BANCARIA DEL EXTERIOR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252958" y="3373768"/>
            <a:ext cx="2225373" cy="9205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TRANSFERENCIA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CUENTA ESPECIAL DE REGULARIZACIÓN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252958" y="4555517"/>
            <a:ext cx="2225373" cy="700431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RÉGIMEN ESPECIAL ART 31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20308" y="3373769"/>
            <a:ext cx="2225373" cy="9205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 SE 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TRANSFIERE 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PAÍS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435087" y="5340037"/>
            <a:ext cx="3369212" cy="9144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ETAPA 1 HASTA 30/9/2024 5%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   ETAPA 2 HASTA 31/12/2024 10%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 ETAPA 3 HASTA 31/3/2025 15%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Conector recto de flecha 16"/>
          <p:cNvCxnSpPr>
            <a:stCxn id="4" idx="2"/>
          </p:cNvCxnSpPr>
          <p:nvPr/>
        </p:nvCxnSpPr>
        <p:spPr>
          <a:xfrm>
            <a:off x="6479753" y="1739348"/>
            <a:ext cx="0" cy="373957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10" idx="2"/>
            <a:endCxn id="11" idx="0"/>
          </p:cNvCxnSpPr>
          <p:nvPr/>
        </p:nvCxnSpPr>
        <p:spPr>
          <a:xfrm>
            <a:off x="9365645" y="4294333"/>
            <a:ext cx="0" cy="261184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12" idx="2"/>
            <a:endCxn id="7" idx="0"/>
          </p:cNvCxnSpPr>
          <p:nvPr/>
        </p:nvCxnSpPr>
        <p:spPr>
          <a:xfrm>
            <a:off x="4032995" y="4294334"/>
            <a:ext cx="4350" cy="261183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7" idx="1"/>
            <a:endCxn id="8" idx="3"/>
          </p:cNvCxnSpPr>
          <p:nvPr/>
        </p:nvCxnSpPr>
        <p:spPr>
          <a:xfrm flipH="1" flipV="1">
            <a:off x="2286627" y="4900147"/>
            <a:ext cx="642382" cy="866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8505898" y="2110408"/>
            <a:ext cx="1844984" cy="744029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ANTES DEL </a:t>
            </a:r>
          </a:p>
          <a:p>
            <a:pPr algn="ctr" defTabSz="914400"/>
            <a:r>
              <a:rPr lang="es-A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30/9/2024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Conector angular 29"/>
          <p:cNvCxnSpPr>
            <a:stCxn id="12" idx="0"/>
            <a:endCxn id="10" idx="0"/>
          </p:cNvCxnSpPr>
          <p:nvPr/>
        </p:nvCxnSpPr>
        <p:spPr>
          <a:xfrm rot="5400000" flipH="1" flipV="1">
            <a:off x="6699320" y="707444"/>
            <a:ext cx="1" cy="5332650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stCxn id="9" idx="2"/>
          </p:cNvCxnSpPr>
          <p:nvPr/>
        </p:nvCxnSpPr>
        <p:spPr>
          <a:xfrm>
            <a:off x="6479753" y="2899626"/>
            <a:ext cx="0" cy="251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9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675" y="122012"/>
            <a:ext cx="11399437" cy="56794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REGULARIZACIÓN DE CUENTAS BANCARIAS EN EL EXTERIOR (ART 32)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058332" y="1998137"/>
            <a:ext cx="2633135" cy="723892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 SE TRANSFIEREN</a:t>
            </a:r>
          </a:p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PAÍS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061200" y="1998136"/>
            <a:ext cx="2600690" cy="723893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TRANSFIEREN</a:t>
            </a:r>
          </a:p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PAIS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058332" y="4733039"/>
            <a:ext cx="2633135" cy="842462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5%, 10% o 15%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SOBRE EXCEDENTE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U$D 100.000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18200" y="3352794"/>
            <a:ext cx="2136410" cy="812806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EXCLUYEN BASE DE CÁLCULO</a:t>
            </a:r>
          </a:p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ART 28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784601" y="806472"/>
            <a:ext cx="3014133" cy="810662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CUENTAS BANCARIAS</a:t>
            </a:r>
          </a:p>
          <a:p>
            <a:pPr algn="ctr"/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 EL EXTERIOR</a:t>
            </a:r>
            <a:endParaRPr lang="es-AR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Conector angular 10"/>
          <p:cNvCxnSpPr>
            <a:stCxn id="8" idx="1"/>
            <a:endCxn id="4" idx="0"/>
          </p:cNvCxnSpPr>
          <p:nvPr/>
        </p:nvCxnSpPr>
        <p:spPr>
          <a:xfrm rot="10800000" flipV="1">
            <a:off x="2374901" y="1211803"/>
            <a:ext cx="1409701" cy="786334"/>
          </a:xfrm>
          <a:prstGeom prst="bentConnector2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8" idx="3"/>
            <a:endCxn id="5" idx="0"/>
          </p:cNvCxnSpPr>
          <p:nvPr/>
        </p:nvCxnSpPr>
        <p:spPr>
          <a:xfrm>
            <a:off x="6798734" y="1211803"/>
            <a:ext cx="1562811" cy="786333"/>
          </a:xfrm>
          <a:prstGeom prst="bentConnector2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stCxn id="5" idx="2"/>
            <a:endCxn id="7" idx="0"/>
          </p:cNvCxnSpPr>
          <p:nvPr/>
        </p:nvCxnSpPr>
        <p:spPr>
          <a:xfrm flipH="1">
            <a:off x="6986405" y="2722029"/>
            <a:ext cx="1375140" cy="630765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37"/>
          <p:cNvSpPr/>
          <p:nvPr/>
        </p:nvSpPr>
        <p:spPr>
          <a:xfrm>
            <a:off x="338675" y="5794165"/>
            <a:ext cx="5139260" cy="42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5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(1) EL PEN PODRÁ PRORROGAR ESTOS PLAZOS HASTA EL 31/3/2025</a:t>
            </a:r>
            <a:endParaRPr lang="es-AR" sz="15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Conector recto de flecha 8"/>
          <p:cNvCxnSpPr>
            <a:stCxn id="4" idx="2"/>
            <a:endCxn id="19" idx="0"/>
          </p:cNvCxnSpPr>
          <p:nvPr/>
        </p:nvCxnSpPr>
        <p:spPr>
          <a:xfrm>
            <a:off x="2374900" y="2722029"/>
            <a:ext cx="0" cy="560871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9828395" y="2167413"/>
            <a:ext cx="2192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ANTES DEL  30/9/2024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058332" y="3282900"/>
            <a:ext cx="2633135" cy="1155775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REINCORPORAN BASE IMPONIBLE ART 28 Y TRIBUTAN IMPUESTO ESPECIAL</a:t>
            </a:r>
          </a:p>
        </p:txBody>
      </p:sp>
      <p:cxnSp>
        <p:nvCxnSpPr>
          <p:cNvPr id="17" name="Conector recto de flecha 16"/>
          <p:cNvCxnSpPr>
            <a:stCxn id="19" idx="2"/>
            <a:endCxn id="6" idx="0"/>
          </p:cNvCxnSpPr>
          <p:nvPr/>
        </p:nvCxnSpPr>
        <p:spPr>
          <a:xfrm>
            <a:off x="2374900" y="4438675"/>
            <a:ext cx="0" cy="294364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55"/>
          <p:cNvSpPr/>
          <p:nvPr/>
        </p:nvSpPr>
        <p:spPr>
          <a:xfrm>
            <a:off x="8760190" y="3352794"/>
            <a:ext cx="2136410" cy="812806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TRIBUTAN NORMAS ART 32</a:t>
            </a:r>
            <a:endParaRPr lang="es-AR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8" name="Conector recto de flecha 57"/>
          <p:cNvCxnSpPr>
            <a:stCxn id="5" idx="2"/>
            <a:endCxn id="56" idx="0"/>
          </p:cNvCxnSpPr>
          <p:nvPr/>
        </p:nvCxnSpPr>
        <p:spPr>
          <a:xfrm>
            <a:off x="8361545" y="2722029"/>
            <a:ext cx="1466850" cy="630765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>
            <a:off x="4552163" y="1998136"/>
            <a:ext cx="219294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ACREDITACIÓN CUENTA ESPECIAL DE REGULARIZACIÓN O CUENTAS COMITENTES</a:t>
            </a:r>
            <a:endParaRPr lang="es-AR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5163" y="139067"/>
            <a:ext cx="11413253" cy="619728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TÍTULOS VALORES DEPOSITADOS EN ENTIDADES DEL EXTERIOR (ART 33)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795865" y="1659618"/>
            <a:ext cx="2921001" cy="72389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ENAJENADOS, RESCATADOS O LIQUIDADOS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767454" y="1647311"/>
            <a:ext cx="3159490" cy="72389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 ENAJENADOS</a:t>
            </a:r>
            <a:r>
              <a:rPr lang="es-ES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, RESCATADOS O LIQUIDADOS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54094" y="912843"/>
            <a:ext cx="3776132" cy="67042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TÍTULOS VALORES DEPOSITADOS EN ENTIDADES DEL EXTERIOR</a:t>
            </a:r>
            <a:endParaRPr lang="es-AR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Conector angular 7"/>
          <p:cNvCxnSpPr>
            <a:stCxn id="7" idx="1"/>
            <a:endCxn id="5" idx="0"/>
          </p:cNvCxnSpPr>
          <p:nvPr/>
        </p:nvCxnSpPr>
        <p:spPr>
          <a:xfrm rot="10800000" flipV="1">
            <a:off x="2256366" y="1248054"/>
            <a:ext cx="1597728" cy="411563"/>
          </a:xfrm>
          <a:prstGeom prst="bentConnector2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r 8"/>
          <p:cNvCxnSpPr>
            <a:stCxn id="7" idx="3"/>
            <a:endCxn id="6" idx="0"/>
          </p:cNvCxnSpPr>
          <p:nvPr/>
        </p:nvCxnSpPr>
        <p:spPr>
          <a:xfrm>
            <a:off x="7630226" y="1248055"/>
            <a:ext cx="1716973" cy="399256"/>
          </a:xfrm>
          <a:prstGeom prst="bentConnector2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351364" y="2549468"/>
            <a:ext cx="1676401" cy="183405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TRANSFERIDOS A CUENTA ESPECIAL DE REGULARIZACIÓN O CUENTA COMITENTE POR </a:t>
            </a:r>
            <a:r>
              <a:rPr lang="es-ES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ETAPAS HASTA EL 30/9/2024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2497666" y="2549468"/>
            <a:ext cx="1676401" cy="183405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TRANSFERIDOS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AL PAIS</a:t>
            </a:r>
          </a:p>
        </p:txBody>
      </p:sp>
      <p:cxnSp>
        <p:nvCxnSpPr>
          <p:cNvPr id="33" name="Conector recto de flecha 32"/>
          <p:cNvCxnSpPr>
            <a:endCxn id="22" idx="0"/>
          </p:cNvCxnSpPr>
          <p:nvPr/>
        </p:nvCxnSpPr>
        <p:spPr>
          <a:xfrm flipH="1">
            <a:off x="1189565" y="2383510"/>
            <a:ext cx="372178" cy="16595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endCxn id="27" idx="0"/>
          </p:cNvCxnSpPr>
          <p:nvPr/>
        </p:nvCxnSpPr>
        <p:spPr>
          <a:xfrm>
            <a:off x="3014001" y="2404006"/>
            <a:ext cx="321866" cy="145462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37"/>
          <p:cNvSpPr/>
          <p:nvPr/>
        </p:nvSpPr>
        <p:spPr>
          <a:xfrm>
            <a:off x="351363" y="4534371"/>
            <a:ext cx="1676401" cy="1026021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EXCLUYE DE LA BASE IMPONIBLE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ART 28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2497666" y="4534370"/>
            <a:ext cx="1676401" cy="1026021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REINCOPORAN BASE IMPONIBLE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ART 28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215529" y="5700585"/>
            <a:ext cx="1981202" cy="62808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TRIBUTA CONFORME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ART 33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8286747" y="2860462"/>
            <a:ext cx="2120904" cy="104771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TRIBUTA</a:t>
            </a:r>
          </a:p>
          <a:p>
            <a:pPr algn="ctr"/>
            <a:r>
              <a:rPr lang="es-ES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CONFORME</a:t>
            </a:r>
          </a:p>
          <a:p>
            <a:pPr algn="ctr"/>
            <a:r>
              <a:rPr lang="es-ES" sz="16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ART 28</a:t>
            </a:r>
            <a:endParaRPr lang="es-ES" sz="1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Conector recto de flecha 11"/>
          <p:cNvCxnSpPr>
            <a:stCxn id="6" idx="2"/>
            <a:endCxn id="18" idx="0"/>
          </p:cNvCxnSpPr>
          <p:nvPr/>
        </p:nvCxnSpPr>
        <p:spPr>
          <a:xfrm>
            <a:off x="9347199" y="2371204"/>
            <a:ext cx="0" cy="489258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27" idx="2"/>
            <a:endCxn id="39" idx="0"/>
          </p:cNvCxnSpPr>
          <p:nvPr/>
        </p:nvCxnSpPr>
        <p:spPr>
          <a:xfrm>
            <a:off x="3335867" y="4383526"/>
            <a:ext cx="0" cy="150844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stCxn id="22" idx="2"/>
            <a:endCxn id="38" idx="0"/>
          </p:cNvCxnSpPr>
          <p:nvPr/>
        </p:nvCxnSpPr>
        <p:spPr>
          <a:xfrm flipH="1">
            <a:off x="1189564" y="4383526"/>
            <a:ext cx="1" cy="150845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38" idx="2"/>
            <a:endCxn id="44" idx="0"/>
          </p:cNvCxnSpPr>
          <p:nvPr/>
        </p:nvCxnSpPr>
        <p:spPr>
          <a:xfrm>
            <a:off x="1189564" y="5560392"/>
            <a:ext cx="16566" cy="140193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1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934" y="230588"/>
            <a:ext cx="11490813" cy="726146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VALUACIÓN DE BIENES Y TENENCIAS DE MONEDA (L, 27  y  DR, 13)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35</a:t>
            </a:fld>
            <a:endParaRPr lang="es-AR"/>
          </a:p>
        </p:txBody>
      </p:sp>
      <p:sp>
        <p:nvSpPr>
          <p:cNvPr id="10" name="Rectángulo redondeado 9"/>
          <p:cNvSpPr/>
          <p:nvPr/>
        </p:nvSpPr>
        <p:spPr>
          <a:xfrm>
            <a:off x="495298" y="1186911"/>
            <a:ext cx="11006668" cy="22436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A TODOS LOS EFECTOS </a:t>
            </a: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FISCALES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CONSTITUYE 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EL VALOR DE INCORPORACIÓN AL PATRIMONIO DEL DECLARANTE AL </a:t>
            </a: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1/1/2024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DEBE CONSIDERARSE SU CONVERSIÓN A </a:t>
            </a: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U$D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SÓLO 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DEBE EFECTUARSE A LOS FINES DE LA DETERMINACIÓN DE LA BASE IMPONIBLE DEL BLANQUEO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495298" y="3660754"/>
            <a:ext cx="11006668" cy="25407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2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BIENES </a:t>
            </a:r>
            <a:r>
              <a:rPr lang="es-ES" sz="22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 </a:t>
            </a:r>
            <a:r>
              <a:rPr lang="es-ES" sz="22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CAMBIO</a:t>
            </a:r>
          </a:p>
          <a:p>
            <a:pPr marL="342900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A LOS EFECTOS DEL IMPUESTO A LAS </a:t>
            </a: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GANANCIAS</a:t>
            </a:r>
          </a:p>
          <a:p>
            <a:pPr marL="342900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SE PODRÁ </a:t>
            </a: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COMPUTAR</a:t>
            </a:r>
          </a:p>
          <a:p>
            <a:pPr marL="342900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LOS 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BIENES DE CAMBIO </a:t>
            </a:r>
            <a:r>
              <a:rPr lang="es-ES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REGULARIZADOS, EN </a:t>
            </a:r>
            <a:r>
              <a:rPr lang="es-E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LA EXISTENCIA FINAL DEL PERÍODO FISCAL INMEDIATO SIGUIENTE </a:t>
            </a:r>
            <a:endParaRPr lang="es-ES" sz="2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021" y="192503"/>
            <a:ext cx="11242335" cy="1065255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BIENES OBJETO DE REGULARIZACIÓN EN EL PAÍS O EN EL EXTERIOR DEPOSITADOS O REGISTRADOS EN MÁS DE UN SUJETO (DR, 7) 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021" y="1537621"/>
            <a:ext cx="11073370" cy="4023360"/>
          </a:xfrm>
        </p:spPr>
        <p:txBody>
          <a:bodyPr anchor="t">
            <a:noAutofit/>
          </a:bodyPr>
          <a:lstStyle/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​DE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NO PODERSE ACREDITAR LA PARTICIPACIÓN QUE LE CORRESPONDE A CADA UNO DE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ELLOS</a:t>
            </a:r>
          </a:p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LOS FINES DE LA REGULARIZACIÓN QUE EFECTÚEN ESOS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SUJETOS</a:t>
            </a:r>
          </a:p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ENTENDERÁ QUE RESULTAN TITULARES DE DICHOS BIENES EN PARTES IGUALES </a:t>
            </a:r>
            <a:endParaRPr lang="es-A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36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86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690" y="99391"/>
            <a:ext cx="11451057" cy="90224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VALUACIÓN DE INMUEBLES (L, 27, 1, b)</a:t>
            </a:r>
            <a:b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REGULARIZADOS 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5969" y="1151116"/>
            <a:ext cx="11006668" cy="521986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INMUEBLES EN EL </a:t>
            </a: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PAÍS</a:t>
            </a:r>
            <a:endParaRPr lang="es-ES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VALOR DE ADQUISICIÓN	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EL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QUE SEA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SUPERIOR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VALOR FISCAL		         SUPERIOR			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VALOR MÍNIMO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s-ES" sz="8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INMUEBLES </a:t>
            </a: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EN EL </a:t>
            </a: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EXTERIOR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EL VALOR MÍNIMO SERÁ EL DE MERCADO QUE SURJA DE LA DETERMINACIÓN QUE SE LLEVE A CABO CONFORME LO DESCRITO CON ANTERIORIDAD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37</a:t>
            </a:fld>
            <a:endParaRPr lang="es-AR"/>
          </a:p>
        </p:txBody>
      </p:sp>
      <p:sp>
        <p:nvSpPr>
          <p:cNvPr id="9" name="Rectángulo redondeado 8"/>
          <p:cNvSpPr/>
          <p:nvPr/>
        </p:nvSpPr>
        <p:spPr>
          <a:xfrm>
            <a:off x="421869" y="2498228"/>
            <a:ext cx="11006668" cy="2866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VALOR </a:t>
            </a: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MÍNIMO</a:t>
            </a:r>
          </a:p>
          <a:p>
            <a:pPr algn="just" defTabSz="914400">
              <a:spcAft>
                <a:spcPts val="1200"/>
              </a:spcAft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SERÁ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EL QUE SURJA DE MULTIPLICAR POR CUATRO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(4) LA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BASE IMPONIBLE ESTABLECIDA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LOS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EFECTOS DEL PAGO DE LOS IMPUESTOS INMOBILIARIOS O TRIBUTOS SIMILARES A LA FECHA DE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REGULARIZACIÓN</a:t>
            </a:r>
          </a:p>
          <a:p>
            <a:pPr algn="just" defTabSz="914400">
              <a:spcAft>
                <a:spcPts val="1200"/>
              </a:spcAft>
            </a:pP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DEMOSTRACIÓN </a:t>
            </a: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DE QUE EL VALOR DE MERCADO DEL </a:t>
            </a: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 ES </a:t>
            </a:r>
            <a:r>
              <a:rPr lang="es-ES" u="sng" dirty="0">
                <a:solidFill>
                  <a:schemeClr val="tx1"/>
                </a:solidFill>
                <a:latin typeface="Arial Narrow" panose="020B0606020202030204" pitchFamily="34" charset="0"/>
              </a:rPr>
              <a:t>INFERIOR AL VALOR </a:t>
            </a:r>
            <a:r>
              <a:rPr lang="es-ES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MÍNIMO</a:t>
            </a:r>
          </a:p>
          <a:p>
            <a:pPr algn="just" defTabSz="914400">
              <a:spcAft>
                <a:spcPts val="1200"/>
              </a:spcAft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CONTRIBUYENTE PODRÁ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DEMOSTRARLO,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ACOMPAÑANDO COMO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DOCUMENTACIÓN, EL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IMPORTE QUE DETERMINE UN CORREDOR INMOBILIARIO U OTRO PROFESIONAL IDÓNEO CUYO TÍTULO LO HABILITE PARA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HACERLO,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EN CUYO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CASO,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DEBERÁ ACREDITARSE CON LA CONSTANCIA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QUE,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A ESOS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EFECTOS,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AQUELLOS SUJETOS EMITAN 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407867" y="1151116"/>
            <a:ext cx="1710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s-ES" sz="1600" dirty="0">
                <a:latin typeface="Arial Narrow" panose="020B0606020202030204" pitchFamily="34" charset="0"/>
              </a:rPr>
              <a:t>CONVERTIDO A </a:t>
            </a:r>
            <a:r>
              <a:rPr lang="es-ES" sz="1600" dirty="0" smtClean="0">
                <a:latin typeface="Arial Narrow" panose="020B0606020202030204" pitchFamily="34" charset="0"/>
              </a:rPr>
              <a:t>U$D </a:t>
            </a:r>
            <a:r>
              <a:rPr lang="es-ES" sz="1600" dirty="0">
                <a:latin typeface="Arial Narrow" panose="020B0606020202030204" pitchFamily="34" charset="0"/>
              </a:rPr>
              <a:t>AL TIPO DE CAMBIO DE LA </a:t>
            </a:r>
            <a:r>
              <a:rPr lang="es-ES" sz="1600" dirty="0" smtClean="0">
                <a:latin typeface="Arial Narrow" panose="020B0606020202030204" pitchFamily="34" charset="0"/>
              </a:rPr>
              <a:t>REGULARIZACIÓN</a:t>
            </a:r>
          </a:p>
          <a:p>
            <a:pPr defTabSz="914400"/>
            <a:r>
              <a:rPr lang="es-ES" sz="1600" dirty="0" smtClean="0">
                <a:latin typeface="Arial Narrow" panose="020B0606020202030204" pitchFamily="34" charset="0"/>
              </a:rPr>
              <a:t>$ 1.000</a:t>
            </a:r>
            <a:endParaRPr lang="es-ES" sz="1600" dirty="0">
              <a:latin typeface="Arial Narrow" panose="020B0606020202030204" pitchFamily="34" charset="0"/>
            </a:endParaRPr>
          </a:p>
        </p:txBody>
      </p:sp>
      <p:sp>
        <p:nvSpPr>
          <p:cNvPr id="7" name="Abrir llave 6"/>
          <p:cNvSpPr/>
          <p:nvPr/>
        </p:nvSpPr>
        <p:spPr>
          <a:xfrm>
            <a:off x="3551950" y="1320800"/>
            <a:ext cx="93134" cy="1092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4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143" y="299120"/>
            <a:ext cx="11371544" cy="145075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SOLICITUD DE REDUCCIÓN DE LA BASE IMPONIBLE DE INMUEBLES URBANOS (RG, 16)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142" y="1915308"/>
            <a:ext cx="11083309" cy="4023360"/>
          </a:xfrm>
        </p:spPr>
        <p:txBody>
          <a:bodyPr anchor="t"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“PRESENTACIONES DIGITALES”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DOCUMENTACIÓN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QUE DEMUESTRE QUE EL VALOR DE MERCADO DEL BIEN ES INFERIOR AL IMPUESTO MÍNIMO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2C16232-254C-48E1-B6A2-E4886E0C1E60}" type="slidenum">
              <a:rPr lang="es-ES"/>
              <a:pPr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" y="185004"/>
            <a:ext cx="11805920" cy="71246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SUJETOS NO RESIDENTES QUE FUERON RESIDENTES FISCALES ARGENTINOS (RG, 3 y 4)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079" y="1007533"/>
            <a:ext cx="11560387" cy="4944533"/>
          </a:xfrm>
        </p:spPr>
        <p:txBody>
          <a:bodyPr>
            <a:noAutofit/>
          </a:bodyPr>
          <a:lstStyle/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8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ALCANCE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PH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QUE HUBIERAN SIDO RESIDENTES FISCALES EN EL PAÍS ANTES DEL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31/12/2023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PÉRDIDA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 LA CONDICIÓN AL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31/12/2023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ADHERIR AL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RÉGIMEN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ADQUIRIRÁN </a:t>
            </a: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NUEVAMENTE LA RESIDENCIA FISCAL A PARTIR DEL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1/1/2024, INCLUSIVE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OBLIGACIONES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DESIGNAR RESPONSABLE POR DEUDA AJENA (ART 6 y 7 LEY 11683)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GESTIÓN ALTA CLAVE FISCAL “SISTEMA REGISTRAL” MENÚ REGISTRO TRIBUTARIO OPCIÓN RELACIONES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DEBERÁN INGRESAR UNA NUEVA RELACIÓN “RESPONSABLE POR DEUDA AJENA ART 6 LEY 11683”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EL DESIGNADO DEBERÁ ACEPTAR EN EL SISTEMA REGISTRAL MENÚ REGISTRO TRIBUTARIO OPCIÓN ACEPTACIÓN DE LA DESIGNACIÓN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ES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SITUACIONES EN QUE SE INCURRAN EN ALGUNA DE LAS CAUSALES DE PÉRDIDA DE RESIDENCIA (LIG, ART 117)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ACREDITACIÓN ANTE LA AFIP (RG 4236 y DTO 608/24, ART 4, 2º p)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6232-254C-48E1-B6A2-E4886E0C1E6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4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3510" y="164058"/>
            <a:ext cx="11390243" cy="99450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VALUACIÓN DE ACCIONES, CUOTAS Y PARTICIPACIÓN EN SOCIEDADES DEL PAÍS Y DEL EXTERIOR (L, 27.1, c  y  27.2, c  y  DR ,11) 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39</a:t>
            </a:fld>
            <a:endParaRPr lang="es-AR"/>
          </a:p>
        </p:txBody>
      </p:sp>
      <p:sp>
        <p:nvSpPr>
          <p:cNvPr id="9" name="Rectángulo redondeado 8"/>
          <p:cNvSpPr/>
          <p:nvPr/>
        </p:nvSpPr>
        <p:spPr>
          <a:xfrm>
            <a:off x="495298" y="1353153"/>
            <a:ext cx="11006668" cy="13081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VALOR PROPORCIONAL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ATRIBUIBLE A DICHAS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PARTICIPACIONES SEGÚN EL ÚLTIMO BALANCE CERRADO ANTES DEL 31/12/2023 ACTUALIZADO POR IPC HASTA EL 31/12/2023 Y CONVERTIDO EN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U$D CON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EL TIPO DE CAMBIO DE LA REGULARIZACIÓN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95298" y="2895600"/>
            <a:ext cx="11006668" cy="1041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ÚLTIMO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EJERCICIO CERRADO ANTES DEL 31/12/2023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(SI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CIERRA AL 31/12/2023 SE DEBE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CONSIDERAR)  </a:t>
            </a:r>
            <a:endParaRPr lang="es-ES" sz="22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95298" y="4186710"/>
            <a:ext cx="11006668" cy="18838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2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AUMENTOS </a:t>
            </a:r>
            <a:r>
              <a:rPr lang="es-ES" sz="22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Y/O </a:t>
            </a:r>
            <a:r>
              <a:rPr lang="es-ES" sz="22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DISMINUCIONES DE CAPITAL PRODUCIDOS ENTRE LA FECHA DE CIERRE DE LA SOCIEDAD </a:t>
            </a:r>
            <a:r>
              <a:rPr lang="es-ES" sz="22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EMISORA </a:t>
            </a:r>
            <a:r>
              <a:rPr lang="es-ES" sz="22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Y EL </a:t>
            </a:r>
            <a:r>
              <a:rPr lang="es-ES" sz="22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31/12/2023</a:t>
            </a:r>
          </a:p>
          <a:p>
            <a:pPr marL="342900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APLICA REGLAMENTACIÓN DEL IBP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(DTO 127/96)</a:t>
            </a:r>
          </a:p>
          <a:p>
            <a:pPr marL="342900" indent="-3429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DEBE 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ACTUALIZARSE DESDE LA FECHA EN QUE TUVO LUGAR Y EL </a:t>
            </a:r>
            <a:r>
              <a:rPr lang="es-ES" sz="2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31/12/2023 POR EL IPC</a:t>
            </a:r>
            <a:r>
              <a:rPr lang="es-ES" sz="2200" b="1" dirty="0">
                <a:solidFill>
                  <a:prstClr val="black"/>
                </a:solidFill>
                <a:latin typeface="Arial Narrow" panose="020B0606020202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861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930" y="249424"/>
            <a:ext cx="11479696" cy="145075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VALUACIÓN DE OTROS BIENES EN EL PAÍS Y EN EL EXTERIOR (L, 27.1, i  y  27.2, h y DR, 11) 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419" y="1885491"/>
            <a:ext cx="11247120" cy="4023360"/>
          </a:xfrm>
        </p:spPr>
        <p:txBody>
          <a:bodyPr anchor="t">
            <a:noAutofit/>
          </a:bodyPr>
          <a:lstStyle/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​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COSTO DE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ADQUISICIÓN,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CONSTRUCCIÓN O VALOR A LA FECHA DE INGRESO AL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PATRIMONIO</a:t>
            </a:r>
          </a:p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ACTUALIZADO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POR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I.P.M.N.G. 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SEGÚN TABLA AFIP PARA EL MES DE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DICIEMBRE</a:t>
            </a:r>
          </a:p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LEY IBP,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ART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22, Inc. g)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40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7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152" y="140093"/>
            <a:ext cx="11602596" cy="863759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CRIPTOMONEDAS, CRIPTOACTIVOS Y DEMÁS ACTIVOS VIRTUALES (L, 24 y DR, 12) 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152" y="1140054"/>
            <a:ext cx="11602596" cy="5151415"/>
          </a:xfrm>
        </p:spPr>
        <p:txBody>
          <a:bodyPr anchor="t">
            <a:noAutofit/>
          </a:bodyPr>
          <a:lstStyle/>
          <a:p>
            <a:pPr marL="179388" indent="-1793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SE CONSIDERARÁN EN EL </a:t>
            </a:r>
            <a:r>
              <a:rPr lang="es-ES" sz="18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PAÍS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EN LA MEDIDA EN QUE SE HUBIEREN ENCONTRADO EN CUSTODIA Y/O ADMINISTRACIÓN A LA FECHA DE REGULARIZACIÓN DE UN PROVEEDOR DE SERVICIOS DE ACTIVOS VIRTUALES INSCRIPTO EN LA C.N.V.</a:t>
            </a:r>
          </a:p>
          <a:p>
            <a:pPr marL="179388" indent="-1793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CRITERIO DE VALUACIÓN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 VALOR DE MERCADO AL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31/12/2023</a:t>
            </a:r>
            <a:endParaRPr lang="es-ES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VALOR DE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ADQUISICIÓN</a:t>
            </a:r>
            <a:endParaRPr lang="es-ES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9388" indent="-1793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BIENES QUE NO SE ENCUENTREN BAJO CUSTODIA Y/O ADMINISTRACIÓN DE UNA ENTIDAD A TALES EFECTOS, EN EL PAÍS O EN UNA JURISDICCIÓN O PAÍS EXTRANJERO NO IDENTIFICADO POR EL GAFI COMO ALTO RIESGO (LISTA NEGRA) O BAJO MONITOREO INTENSIFICADO (LISTA GRIS)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SOLO PODRÁN INGRESAR AL RÉGIMEN SI ANTES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DEL 30/9/2024 SON </a:t>
            </a: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TRANSFERIDOS A ENTIDADES QUE CUMPLAN TALES REQUISITOS, EN CUYO CASO TENDRÁN QUE MANTENERSE ALLÍ DEPOSITADOS HASTA ESA FECHA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41</a:t>
            </a:fld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4695421" y="2986995"/>
            <a:ext cx="998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s-E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EL QUE FUERA MAYOR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208008" y="2986995"/>
            <a:ext cx="29260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s-E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CONVERTIDO AL TIPO DE CAMBIO DE </a:t>
            </a:r>
            <a:r>
              <a:rPr lang="es-ES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REGULARIZACIÓN</a:t>
            </a:r>
          </a:p>
          <a:p>
            <a:pPr algn="ctr" defTabSz="914400"/>
            <a:r>
              <a:rPr lang="es-ES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$1000</a:t>
            </a:r>
            <a:endParaRPr lang="es-ES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errar llave 8"/>
          <p:cNvSpPr/>
          <p:nvPr/>
        </p:nvSpPr>
        <p:spPr>
          <a:xfrm>
            <a:off x="4243508" y="3073159"/>
            <a:ext cx="194733" cy="83099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055" y="228600"/>
            <a:ext cx="11441117" cy="785425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BIENES EN EL EXTERIOR (DR, 8) 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055" y="1209630"/>
            <a:ext cx="11441117" cy="5012266"/>
          </a:xfrm>
        </p:spPr>
        <p:txBody>
          <a:bodyPr anchor="t">
            <a:noAutofit/>
          </a:bodyPr>
          <a:lstStyle/>
          <a:p>
            <a:pPr marL="179388" indent="-1793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1"/>
                </a:solidFill>
                <a:latin typeface="Arial Narrow" panose="020B0606020202030204" pitchFamily="34" charset="0"/>
              </a:rPr>
              <a:t>​</a:t>
            </a: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MONEDA </a:t>
            </a:r>
            <a:r>
              <a:rPr lang="es-ES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EXTRANJERA, EN </a:t>
            </a: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EFECTIVO </a:t>
            </a:r>
            <a:r>
              <a:rPr lang="es-ES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 DEPOSITADA </a:t>
            </a: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EN CUENTAS BANCARIAS O DE CUALQUIER OTRO TIPO EN ENTIDADES FINANCIERAS DEL EXTERIOR</a:t>
            </a:r>
            <a:r>
              <a:rPr lang="es-E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24.2, a)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ENTIDADES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NO RESIDENTES EN EL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PAÍS</a:t>
            </a:r>
          </a:p>
          <a:p>
            <a:pPr marL="179388" indent="-1793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ACCIONES, PARTICIPACIÓN EN SOCIEDADES, DERECHOS DE BENEFICIARIOS O FIDEICOMISARIOS Y OTROS PATRIMONIOS</a:t>
            </a:r>
            <a:r>
              <a:rPr lang="es-E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24, 2, c)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RESULTAN DE APLICACIÓN PARA LOS TÍTULOS O DERECHOS MENCIONADOS QUE NO COTICEN EN BOLSAS O MERCADOS DEL EXTERIOR</a:t>
            </a:r>
          </a:p>
          <a:p>
            <a:pPr marL="179388" indent="-179388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DERECHOS Y OTROS BIENES INTANGIBLES</a:t>
            </a:r>
            <a:r>
              <a:rPr lang="es-E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 24, 2, g)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SE CONSIDERARÁN BIENES EN EL EXTERIOR EN LA MEDIDA QUE SU TITULAR REVISTA LA CONDICIÓN DE NO RESIDENTE EN EL PAÍS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42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0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900" y="299120"/>
            <a:ext cx="11093248" cy="80412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EFECTOS DE LA REGULARIZACIÓN (ART 34)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0324" y="1388534"/>
            <a:ext cx="10849554" cy="4023360"/>
          </a:xfrm>
        </p:spPr>
        <p:txBody>
          <a:bodyPr anchor="t">
            <a:normAutofit/>
          </a:bodyPr>
          <a:lstStyle/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NO SE APLICAN PRESUNCIONES LEGALES POR </a:t>
            </a: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LAS </a:t>
            </a: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TENENCIAS </a:t>
            </a: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DECLARADAS</a:t>
            </a:r>
          </a:p>
          <a:p>
            <a:pPr marL="625475" lvl="1" indent="-177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PRESUNCIONES (ART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18 LEY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11683)</a:t>
            </a:r>
          </a:p>
          <a:p>
            <a:pPr marL="625475" lvl="1" indent="-177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OTRAS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PRESUNCIONES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18.1, </a:t>
            </a:r>
            <a:r>
              <a:rPr lang="es-E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18.2 </a:t>
            </a: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 18.3)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LIBERACIÓN DE ACCIONES CIVILES Y DE DELITOS </a:t>
            </a: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TRIBUTARIOS, CAMBIARIOS, </a:t>
            </a: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ADUANEROS E INFRACCIONES ADMINISTRATIVAS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LIBERACIÓN DE IMPUESTOS OMITIDOS DE </a:t>
            </a: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INGRESAR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BLOQUEO FISCAL</a:t>
            </a:r>
            <a:endParaRPr lang="es-AR" sz="2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F711608-42F5-43E6-9BD2-D160CD05BEF0}" type="slidenum">
              <a:rPr lang="es-AR"/>
              <a:pPr/>
              <a:t>43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663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386" y="189789"/>
            <a:ext cx="11381483" cy="77430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EFECTOS DE LA LIBERACIÓN (L, 34, b y c,  DR, 21) 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6385" y="1060542"/>
            <a:ext cx="11381483" cy="5201110"/>
          </a:xfrm>
        </p:spPr>
        <p:txBody>
          <a:bodyPr anchor="t">
            <a:noAutofit/>
          </a:bodyPr>
          <a:lstStyle/>
          <a:p>
            <a:pPr marL="268288" indent="-2682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MECANISMO DE LA LIBERACIÓN DE DELITOS</a:t>
            </a:r>
            <a:r>
              <a:rPr lang="es-E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34, b  y DR, 21)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LA LIBERACIÓN RESPECTO DE LOS PROCESOS JUDICIALES EN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CURSO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LOS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FUEROS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CIVILES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Y/O PENALES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PROCEDERÁ A PEDIDO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DE PARTE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INTERESADA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MEDIANTE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PRESENTACIÓN ANTE EL JUZGADO INTERVINIENTE DE LA DOCUMENTACIÓN QUE ACREDITE EL ACOGIMIENTO AL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RÉGIMEN</a:t>
            </a:r>
          </a:p>
          <a:p>
            <a:pPr marL="268288" lvl="1" indent="-22383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LIBERACIÓN DE IMPUESTOS</a:t>
            </a:r>
            <a:r>
              <a:rPr lang="es-E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34, c y DR, 21)</a:t>
            </a:r>
          </a:p>
          <a:p>
            <a:pPr marL="268288" lvl="1" indent="-22383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BLOQUEO FISCAL</a:t>
            </a:r>
            <a:endParaRPr lang="es-ES" sz="20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LIBERA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TAMBIÉN A LOS MONTOS CONSUMIDOS HASTA EL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PERÍODO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FISCAL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2023,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INCLUSIVE </a:t>
            </a:r>
            <a:endParaRPr lang="es-ES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44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17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64" y="159973"/>
            <a:ext cx="11540509" cy="84388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LIBERACIÓN DE IMPUESTOS OMITIDOS DE INGRESAR ORIGINADOS EN BIENES REGULARIZADOS (ART 34, </a:t>
            </a:r>
            <a:r>
              <a:rPr lang="es-E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inc</a:t>
            </a:r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c y d, 35 y 36)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753230"/>
              </p:ext>
            </p:extLst>
          </p:nvPr>
        </p:nvGraphicFramePr>
        <p:xfrm>
          <a:off x="187663" y="1120069"/>
          <a:ext cx="11540509" cy="5105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02998"/>
                <a:gridCol w="6937511"/>
              </a:tblGrid>
              <a:tr h="31188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IMPUESTOS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EFECTOS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0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GANANCIAS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ISND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IGMP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ITI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IDyCB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RESPECTO DE BIENES REGULARIZADOS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SOBRE FONDOS QUE SE HUBIERAN UTILIZADO PARA LA ADQUISICIÓN DE ESOS BIENES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037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INTERNOS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AR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IVA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SOBRE LAS OPERACIONES QUE ORIGINARON LOS FONDOS CON LOS QUE EL BIEN REGULARIZADO FUE ADQUIRIDO O SOBRE FONDOS EN EFECTIVO QUE SEAN REGULARIZADOS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0459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IBP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APORTE SOLIDARIO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CONTRIBUCIÓN CAPITAL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COOPERATIVAS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IMPUESTO ORIGINADO POR EL INCREMENTO DEL ACTIVO IMPONIBLE, DE LOS BIENES SUJETOS EN IMPUESTO O DEL CAPITAL IMPONIBLE (SEGÚN CORRESPONDA) POR UN MONTO EQUIVALENTE EN PESOS A LA TENENCIAS Y/O BIENES DECLARADOS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32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IMPUESTOS CITADOS ADEUDADOS POR PF ANTERIORES AL CIERRE 31/12/23 INCLUSIVE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POR LOS BIENES REGULARIZADOS BAJO EL RÉGIMEN</a:t>
                      </a:r>
                      <a:endParaRPr lang="es-AR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1923" marR="81923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F711608-42F5-43E6-9BD2-D160CD05BEF0}" type="slidenum">
              <a:rPr lang="es-AR"/>
              <a:pPr/>
              <a:t>45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86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866" y="102659"/>
            <a:ext cx="11548534" cy="608541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LAS FACTURAS APÓCRIFAS EN EL BLANQUEO</a:t>
            </a:r>
            <a:endParaRPr lang="es-E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866" y="770468"/>
            <a:ext cx="11269134" cy="5799666"/>
          </a:xfrm>
        </p:spPr>
        <p:txBody>
          <a:bodyPr>
            <a:normAutofit fontScale="92500" lnSpcReduction="20000"/>
          </a:bodyPr>
          <a:lstStyle/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POSICIÓN AFIP</a:t>
            </a: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REGULARIZACIÓN SÓLO PUEDE ALCANZAR AL DÉBITO FISCAL POR VENTAS OMITIDAS DE DECLARAR</a:t>
            </a: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INCLUYE AL C.F. POR FACTURAS APÓCRIFAS (LOS INGRESOS NO DECLARADOS SON LOS QUE SE HAN DE EXTERIORIZAR)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DICTAMEN PGN “BETCO SA” DEL 8/9/2016</a:t>
            </a:r>
            <a:endParaRPr lang="es-ES" sz="20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PROCEDENCIA DE REGULARIZAR CF</a:t>
            </a: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MONTO LIBERADO SE OBTIENE MULTIPLICANDO EL VALOR EN PESOS DE LAS TENENCIAS EXTERIORIZADAS POR EL COEFICIENTE RESULTANTE DE DIVIDIR EL MONTO DE LAS OPERACIONES DECLARADAS O REGISTRADAS (NO PRESENTACIÓN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DJ)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POR EL MONTO DE UTILIDAD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BRUTA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DEL PERÍODO QUE SE PRETENDE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LIBERAR</a:t>
            </a:r>
            <a:endParaRPr lang="es-E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DICTAMEN PGN “COPPARONI SA” DEL 19/9/2018</a:t>
            </a:r>
            <a:endParaRPr lang="es-ES" sz="20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EXISTE DISTINCIÓN RESPECTO DEL IVA OMITIDO DE DECLARAR ORIGINADO EN DF </a:t>
            </a:r>
            <a:r>
              <a:rPr lang="es-ES" sz="1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ó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CF INEXISTENTES</a:t>
            </a: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CAPITAL OCULTO PUEDE ORIGINARSE EN VENTAS O COMPRAS FICTICIAS (EN AMBOS CASOS SE DECLARA UN IVA MENOR)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DICTAMEN PGN “SIGMA SA” DEL </a:t>
            </a: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28/10/2021 </a:t>
            </a: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(LEY 26476)</a:t>
            </a:r>
            <a:endParaRPr lang="es-ES" sz="20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PUEDE REGULARIZARSE TANTO EL DF COMO EL CF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0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POSICIÓN CSJN</a:t>
            </a:r>
            <a:endParaRPr lang="es-ES" sz="20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AVALÓ LOS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DICTÁMENES </a:t>
            </a: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 LA PGN</a:t>
            </a:r>
            <a:endParaRPr lang="es-ES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s-ES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s-ES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947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65" y="130155"/>
            <a:ext cx="11530569" cy="80412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BENEFICIOS DE LA REGULARIZACIÓN (ART. 35 y 36) 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444868"/>
              </p:ext>
            </p:extLst>
          </p:nvPr>
        </p:nvGraphicFramePr>
        <p:xfrm>
          <a:off x="923749" y="1080950"/>
          <a:ext cx="10058400" cy="3388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REGULARIZACIÓN REALIZADA POR</a:t>
                      </a:r>
                      <a:r>
                        <a:rPr lang="es-AR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LIBERA A 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ACCIONISTAS O SOCIOS 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SUJETOS CON RENTAS DE LA TERCERA CATEGORÍA (L, 53)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DEMÁS</a:t>
                      </a:r>
                      <a:r>
                        <a:rPr lang="es-AR" baseline="0" dirty="0" smtClean="0">
                          <a:latin typeface="Arial Narrow" panose="020B0606020202030204" pitchFamily="34" charset="0"/>
                        </a:rPr>
                        <a:t> SOCIEDADES O EMPRESAS O EXPLOTACIONES UNIPERSONALES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SOCIEDADES DE PERSONAS </a:t>
                      </a:r>
                    </a:p>
                    <a:p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(L, 53 INC B) 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SOCIOS (EN PROPORCIÓN A LA PARTICIPACIÓN SOCIAL)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FIDEICOMISOS CONSTITUIDOS EN EL PAÍS, FIDUCIANTE CON CALIDAD DE BENEFICIARIO (EXCEPTO FIDEICOMISOS FINANCIEROS O SUJETO BENEFICIARIO DEL EXTERIOR) (1)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FIDUCIANTES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BENEFICIARIOS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latin typeface="Arial Narrow" panose="020B0606020202030204" pitchFamily="34" charset="0"/>
                        </a:rPr>
                        <a:t>FIDEICOMISARIOS </a:t>
                      </a:r>
                      <a:endParaRPr lang="es-AR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80067" marR="80067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365061" y="4983554"/>
            <a:ext cx="1148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u="sng" dirty="0" smtClean="0">
                <a:latin typeface="Arial Narrow" panose="020B0606020202030204" pitchFamily="34" charset="0"/>
              </a:rPr>
              <a:t>NOTA</a:t>
            </a:r>
            <a:r>
              <a:rPr lang="es-AR" dirty="0" smtClean="0">
                <a:latin typeface="Arial Narrow" panose="020B0606020202030204" pitchFamily="34" charset="0"/>
              </a:rPr>
              <a:t>: LA LIBERACIÓN SÓLO PROCEDERÁ CUANDO TALES SUJETOS NO HUBIERAN EJERCIDO LA OPCIÓN DE TRIBUTAR COMO SOCIEDADES DE CAPITAL </a:t>
            </a:r>
            <a:endParaRPr lang="es-A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752" y="139632"/>
            <a:ext cx="11252274" cy="675106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BLOQUEO FISCAL (L, 34, d)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48</a:t>
            </a:fld>
            <a:endParaRPr lang="es-AR"/>
          </a:p>
        </p:txBody>
      </p:sp>
      <p:sp>
        <p:nvSpPr>
          <p:cNvPr id="10" name="Rectángulo redondeado 9"/>
          <p:cNvSpPr/>
          <p:nvPr/>
        </p:nvSpPr>
        <p:spPr>
          <a:xfrm>
            <a:off x="495298" y="1690556"/>
            <a:ext cx="3828224" cy="18913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REGULARICEN BIENES AL 31/12/2023</a:t>
            </a:r>
          </a:p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BIENES DECLARADOS EN LAS DJ DE LOS EJERCICIOS FISCALES FINALIZADOS HASTA EL 31/12/2023</a:t>
            </a:r>
            <a:endParaRPr lang="es-E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5998632" y="901527"/>
            <a:ext cx="5590394" cy="227744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>
              <a:spcAft>
                <a:spcPts val="600"/>
              </a:spcAft>
            </a:pPr>
            <a:r>
              <a:rPr lang="es-ES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BENEFICIOS</a:t>
            </a:r>
          </a:p>
          <a:p>
            <a:pPr marL="342900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APLICAN PRESUNCIONES LEGALES</a:t>
            </a:r>
          </a:p>
          <a:p>
            <a:pPr marL="342900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LIBERACIÓN DE ACCIONES CIVILES Y POR DELITOS TRIBUTARIOS, CAMBIARIOS, ADUANEROS E INFRACCIONES ADMINISTRATIVAS</a:t>
            </a:r>
          </a:p>
          <a:p>
            <a:pPr marL="342900" indent="-3429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LIBERACIÓN DE IMPUESTOS OMITIDOS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082102" y="3444695"/>
            <a:ext cx="5506924" cy="10598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  <a:latin typeface="Arial Narrow" panose="020B0606020202030204" pitchFamily="34" charset="0"/>
              </a:rPr>
              <a:t>POR CUALQUIER BIEN O </a:t>
            </a: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TENENCIA</a:t>
            </a:r>
          </a:p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POSEIDOS CON ANTERIORIDAD AL 31/12/2023</a:t>
            </a:r>
          </a:p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DECLARADOS</a:t>
            </a:r>
            <a:endParaRPr lang="es-E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95298" y="4720568"/>
            <a:ext cx="2277719" cy="15032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spcAft>
                <a:spcPts val="600"/>
              </a:spcAft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BIENES DETECTADOS POR EL FISCO NO DECLARADOS NI REGULARIZADOS</a:t>
            </a:r>
            <a:endParaRPr lang="es-E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288700" y="4720568"/>
            <a:ext cx="2277719" cy="15032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spcAft>
                <a:spcPts val="600"/>
              </a:spcAft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DETERMINACIÓN</a:t>
            </a:r>
          </a:p>
          <a:p>
            <a:pPr algn="ctr" defTabSz="914400">
              <a:spcAft>
                <a:spcPts val="600"/>
              </a:spcAft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IMPUESTOS</a:t>
            </a:r>
          </a:p>
          <a:p>
            <a:pPr algn="ctr" defTabSz="914400">
              <a:spcAft>
                <a:spcPts val="600"/>
              </a:spcAft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OMITIDOS</a:t>
            </a:r>
            <a:endParaRPr lang="es-E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1270550" y="901527"/>
            <a:ext cx="2277719" cy="6444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spcAft>
                <a:spcPts val="600"/>
              </a:spcAft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SUJETOS</a:t>
            </a:r>
            <a:endParaRPr lang="es-E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6082102" y="4720569"/>
            <a:ext cx="5506924" cy="1503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MENOR 10% BIENES REGULARIZADOS</a:t>
            </a:r>
          </a:p>
          <a:p>
            <a:pPr marL="447675" indent="-179388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PIERDE BLOQUEO FISCAL</a:t>
            </a:r>
          </a:p>
          <a:p>
            <a:pPr marL="177800" indent="-1778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MAYOR 10% BIENES REGULARIZADOS</a:t>
            </a:r>
          </a:p>
          <a:p>
            <a:pPr marL="447675" indent="-179388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1"/>
                </a:solidFill>
                <a:latin typeface="Arial Narrow" panose="020B0606020202030204" pitchFamily="34" charset="0"/>
              </a:rPr>
              <a:t>SE PIERDE BLOQUEO FISCAL</a:t>
            </a:r>
          </a:p>
        </p:txBody>
      </p:sp>
      <p:cxnSp>
        <p:nvCxnSpPr>
          <p:cNvPr id="5" name="Conector recto de flecha 4"/>
          <p:cNvCxnSpPr>
            <a:stCxn id="8" idx="3"/>
            <a:endCxn id="9" idx="1"/>
          </p:cNvCxnSpPr>
          <p:nvPr/>
        </p:nvCxnSpPr>
        <p:spPr>
          <a:xfrm>
            <a:off x="2773017" y="5472173"/>
            <a:ext cx="5156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9" idx="3"/>
            <a:endCxn id="12" idx="1"/>
          </p:cNvCxnSpPr>
          <p:nvPr/>
        </p:nvCxnSpPr>
        <p:spPr>
          <a:xfrm>
            <a:off x="5566419" y="5472173"/>
            <a:ext cx="5156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4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6813" y="269671"/>
            <a:ext cx="11348720" cy="627796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FUNCIONARIOS PÚBLICOS EXCLUÍDOS DEL REGIMEN (ART 39 y 40)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62279" y="1041400"/>
            <a:ext cx="11306387" cy="5079999"/>
          </a:xfrm>
        </p:spPr>
        <p:txBody>
          <a:bodyPr>
            <a:noAutofit/>
          </a:bodyPr>
          <a:lstStyle/>
          <a:p>
            <a:pPr marL="357188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24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FUNCIONARIOS PÚBLICOS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HAYAN DESEMPEÑADO FUNCIONES EN LOS ÚLTIMOS 10 AÑOS A CONTAR DESDE EL 8/7/2024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DESEMPEÑEN FUNCIONES ACTUALMENTE 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FUNCIONARIOS PÚBLICOS (</a:t>
            </a:r>
            <a:r>
              <a:rPr lang="es-AR" sz="20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inc</a:t>
            </a: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a hasta w)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s-AR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24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FAMILIARES 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CÓNYUGES Y CONVIVIENTES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ASCENDIENTES Y DESCENDIENTES EN 1º Y 2º GRADO POR CONSANGUINIDAD (PADRES, ABUELOS, HIJOS, NIETOS) O POR AFINIDAD (SUEGROS, YERNO, NUERA)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COLATERALES EN SEGUNDO GRADO POR CONSANGUINIDAD O AFINIDAD (HERMANOS, CUÑADOS)</a:t>
            </a:r>
          </a:p>
          <a:p>
            <a:pPr marL="541338" lvl="1" indent="-1857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 CÓNYUGES O CONVIVIENTES DURANTE EL PLAZO FIJADO</a:t>
            </a:r>
            <a:endParaRPr lang="es-AR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AR" sz="2400" dirty="0">
                <a:solidFill>
                  <a:schemeClr val="tx1"/>
                </a:solidFill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786" y="50285"/>
            <a:ext cx="11788987" cy="685211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DETECCIÓN POR LA AFIP DE BIENES O TENENCIAS NO EXTERIORIZADAS (L, 34 y DR, 22) 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785" y="954156"/>
            <a:ext cx="11788987" cy="5237921"/>
          </a:xfrm>
        </p:spPr>
        <p:txBody>
          <a:bodyPr anchor="t"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DETECCIÓN DE BIENES NO EXTERIORIZADOS MENOR AL 10% DEL VALOR TOTAL DE LOS BIENES EXTERIORIZADOS</a:t>
            </a:r>
            <a:endParaRPr lang="es-ES" sz="18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CORRESPONDERÁ LA DETERMINACIÓN DE OFICIO POR LOS IMPUESTOS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OMITIDOS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A LA TASA GENERAL DE CADA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GRAVAMEN, CON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MÁS ACCESORIOS Y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SANCIONES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PROVOCARÁ EL DECAIMIENTO DE LOS BENEFICIOS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DEL BLOQUEO FISCAL (L, 34, Inc. d)</a:t>
            </a:r>
          </a:p>
          <a:p>
            <a:pPr marL="268288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VALOR DE BIENES O TENENCIAS NO EXTERIORIZADOS SUPERAN EL 10% DEL VALOR TOTAL DE LOS BIENES EXTERIORIZADOS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CORRESPONDERÁ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LA DETERMINACIÓN DE OFICIO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 LOS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IMPUESTOS OMITIDOS A LA TASA GENERAL DE CADA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GRAVAMEN,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CON MÁS ACCESORIOS Y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SANCIONES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DAN POR DECAÍDOS LOS BENEFICIOS DE LA NORMA TAPÓN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(L, 34, d)</a:t>
            </a:r>
          </a:p>
          <a:p>
            <a:pPr marL="268288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SITUACIÓN DE LAS PERSONAS HUMANAS NO RESIDENTES QUE FUERON RESIDENTES FISCALES ARGENTINOS (L, 19)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LOS FINES DEL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% DE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DETECCIÓN DE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BIENES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DEBERÁN CONSIDERARSE LOS INCREMENTOS PATRIMONIALES QUE HUBIERAN OBTENIDO Y ADQUIRIDOS EN EL EXTERIOR DURANTE EL PERÍODO QUE REVISTIERON LA CONDICIÓN DE NO RESIDENTES FISCALES EN EL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PAÍS,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EXTERIORIZADOS</a:t>
            </a:r>
          </a:p>
          <a:p>
            <a:pPr marL="268288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ALCANCE DE DETECCIÓN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CONOCIMIENTO </a:t>
            </a: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SOBRE LA EXISTENCIA DEL BIEN O TENENCIA NO DECLARADA Y DE SU TITULARIDAD AL QUE ARRIBE EL FISCO MEDIANTE CUALQUIER ACTIVIDAD DE VERIFICACIÓN O FISCALIZACIÓN</a:t>
            </a:r>
            <a:endParaRPr lang="es-ES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49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90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6812" y="140094"/>
            <a:ext cx="11490813" cy="56558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OTRAS DISPOSICIONES (ART 42, 43 y 44)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26812" y="775315"/>
            <a:ext cx="11396206" cy="5867031"/>
          </a:xfrm>
        </p:spPr>
        <p:txBody>
          <a:bodyPr anchor="t"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VIGENCIA</a:t>
            </a:r>
            <a:r>
              <a:rPr lang="es-AR" sz="16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PUBLICACIÓN EN EL BOLETÍN OFICIAL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PRESCRIPCIÓN IMPOSITIVA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SE ESTABLECEN NORMAS DE SUSPENSIÓN 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DEDUCCIÓN IMPUESTO A LAS GANANCIAS 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SE APLICA CRITERIO GENERAL DE LA LEY 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LAVADO DE DINERO 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NO EXISTE LIBERACIÓN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INVITACIÓN DE ADHESIÓN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A PROVINCIAS, CABA Y MUNICIPIOS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rial Narrow" panose="020B0606020202030204" pitchFamily="34" charset="0"/>
              </a:rPr>
              <a:t>LIBERACIÓN IMPUESTOS Y TASAS LOCALES POR OMISIÓN DE INGRESOS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APLICACIÓN LEY 11683 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RESULTA DE APLICACIÓN 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COPARTICIPACIÓN FEDERAL 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PROCEDE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AR" sz="16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SUJETOS QUE ADHIERAN AL RÉGIMEN</a:t>
            </a:r>
          </a:p>
          <a:p>
            <a:pPr marL="447675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AR" sz="1600" dirty="0">
                <a:solidFill>
                  <a:schemeClr val="tx1"/>
                </a:solidFill>
                <a:latin typeface="Arial Narrow" panose="020B0606020202030204" pitchFamily="34" charset="0"/>
              </a:rPr>
              <a:t>NO PODRÁN ADHERIRSE A OTROS HASTA EL 31/12/2038</a:t>
            </a:r>
          </a:p>
          <a:p>
            <a:pPr marL="0" indent="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s-AR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934" y="269303"/>
            <a:ext cx="11282091" cy="85382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EXIMICIÓN DEL </a:t>
            </a:r>
            <a:r>
              <a:rPr lang="es-ES" sz="32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IDyCB</a:t>
            </a:r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 (DR, 20) 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1479" y="1656890"/>
            <a:ext cx="11048337" cy="4023360"/>
          </a:xfrm>
        </p:spPr>
        <p:txBody>
          <a:bodyPr anchor="t">
            <a:noAutofit/>
          </a:bodyPr>
          <a:lstStyle/>
          <a:p>
            <a:pPr marL="388620" lvl="1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ESTARÁN </a:t>
            </a:r>
            <a:r>
              <a:rPr lang="es-E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EXENTAS DEL </a:t>
            </a:r>
            <a:r>
              <a:rPr lang="es-ES" sz="2400" b="1" u="sng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IDyCB</a:t>
            </a:r>
            <a:endParaRPr lang="es-ES" sz="2400" b="1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15963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  <a:tabLst>
                <a:tab pos="804863" algn="l"/>
              </a:tabLs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LAS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CUENTAS ABIERTAS PARA SER UTILIZADAS EN FORMA EXCLUSIVA PARA EL BLANQUEO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(BCRA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Y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CNV)</a:t>
            </a:r>
          </a:p>
          <a:p>
            <a:pPr marL="715963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 Narrow" panose="020B0606020202030204" pitchFamily="34" charset="0"/>
              <a:buChar char="–"/>
              <a:tabLst>
                <a:tab pos="804863" algn="l"/>
              </a:tabLs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EXTERIORIZACIÓN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DE TENENCIAS EN MONEDA NACIONAL 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Y/O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EXTRANJERA EN EFECTIVO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51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35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970" y="150033"/>
            <a:ext cx="11868500" cy="853820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CUENTA ESPECIAL DE REGULARIZACIÓN DE ACTIVOS COMUNICACIÓN “A” 8062 BCRA 15/7/2024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970" y="1090360"/>
            <a:ext cx="11868500" cy="5191170"/>
          </a:xfrm>
        </p:spPr>
        <p:txBody>
          <a:bodyPr anchor="t"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APERTURA Y TITULARES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ORDEN EXCLUSIVO DE SUJETOS ALCANZADOS 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CUALQUIER PERSONA HUMANA O JURÍDICA A LOS FINES DE RECIBIR TRANSFERENCIAS DESDE OTRAS CUENTAS ESPECIALES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ACREDITACIONES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DEPÓSITO EN EFECTIVO O TRANSFERENCIAS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EN EL CASO DE TRANSFERENCIAS DEL EXTERIOR, DEBEN PROVENIR ÚNICAMENTE DE ORIGINANTES Y DESTINATARIOS TITULARES DE LA CUENTA Y DECLARANTES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TAMBIÉN SE ADMITIRÁN LAS ACREDITACIONES DE LOS RESULTADOS DE LAS INVERSIONES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LOS SALDOS SE MANTENDRÁN EN LA MONEDA EN LA QUE SE EFECTIVICE LA REGULARIZACIÓN DE LAS TENENCIAS DE EFECTIVO</a:t>
            </a:r>
          </a:p>
          <a:p>
            <a:pPr marL="268288" lvl="0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8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MOVIMIENTO DE FONDOS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LOS FONDOS DEPOSITADOS DEBERÁN PERMANECER INDISPONIBLES HASTA EL 30/9/2024 INCLUSIVE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EN EL CASO DE REGULARIZACIONES DE HASTA U$D 100.000, SI EL TITULAR DECIDE TRANSFERIR EL IMPORTE A OTRA CUENTA ANTES DEL 30/9/2024 PARA REALIZAR UNA OPERACIÓN ONEROSA DEBIDAMENTE DOCUMENTADA (FACTURA, BOLETO, ESCRITURA) DEBERÁ HACER MANIFESTACIÓN ANTE EL BANCO CON CARÁCTER DE DECLARACIÓN JURADA DE SU UTILIZACIÓN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–"/>
            </a:pPr>
            <a:r>
              <a:rPr lang="es-ES" sz="1700" dirty="0">
                <a:solidFill>
                  <a:schemeClr val="tx1"/>
                </a:solidFill>
                <a:latin typeface="Arial Narrow" panose="020B0606020202030204" pitchFamily="34" charset="0"/>
              </a:rPr>
              <a:t>EL DECLARANTE PODRÁ VENDER MONEDA EXTRANJERA DEPOSITADA EN CUENTA PARA OBTENER LOS FONDOS EN PESOS PARA EL PAGO DE IMPUESTOS O INVERSIÓN EN DESTINOS PERMITIDOS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360" y="130154"/>
            <a:ext cx="11739292" cy="863759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REGLAMENTACIÓN CNV (RES 1010/24)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1966" y="1159933"/>
            <a:ext cx="11346511" cy="4634579"/>
          </a:xfrm>
        </p:spPr>
        <p:txBody>
          <a:bodyPr anchor="t">
            <a:noAutofit/>
          </a:bodyPr>
          <a:lstStyle/>
          <a:p>
            <a:pPr marL="357188" indent="-3571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CUENTAS COMITENTES ESPECIALES DE REGULARIZACIÓN DE ACTIVOS</a:t>
            </a:r>
          </a:p>
          <a:p>
            <a:pPr marL="625475" lvl="1" indent="-2682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ABIERTAS ANTE EL AGENTE DEPOSITARIO CENTRAL DE VALORES NEGOCIABLES</a:t>
            </a:r>
          </a:p>
          <a:p>
            <a:pPr marL="625475" lvl="1" indent="-2682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EXCLUSIVAMENTE PARA SUJETOS ALCANZADOS</a:t>
            </a:r>
          </a:p>
          <a:p>
            <a:pPr marL="625475" lvl="1" indent="-2682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PARA INGRESAR OFERTAS EN LA COLOCACIÓN PRIMARIA O SECUNDARIA</a:t>
            </a:r>
          </a:p>
          <a:p>
            <a:pPr marL="357188" indent="-3571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AGENTES DE RETENCIÓN DEL IMPUESTO ESPECIAL</a:t>
            </a:r>
          </a:p>
          <a:p>
            <a:pPr marL="625475" lvl="1" indent="-268288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AGENTES (</a:t>
            </a:r>
            <a:r>
              <a:rPr lang="es-ES" sz="20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ALyC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es-ES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2C16232-254C-48E1-B6A2-E4886E0C1E60}" type="slidenum">
              <a:rPr lang="es-ES"/>
              <a:pPr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3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164" y="105448"/>
            <a:ext cx="11104035" cy="772257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PREVENCIÓN DE LAVADO (DR, 24) </a:t>
            </a:r>
            <a:endParaRPr lang="es-A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54</a:t>
            </a:fld>
            <a:endParaRPr lang="es-AR"/>
          </a:p>
        </p:txBody>
      </p:sp>
      <p:sp>
        <p:nvSpPr>
          <p:cNvPr id="10" name="Rectángulo redondeado 9"/>
          <p:cNvSpPr/>
          <p:nvPr/>
        </p:nvSpPr>
        <p:spPr>
          <a:xfrm>
            <a:off x="402165" y="1122955"/>
            <a:ext cx="11006668" cy="21608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0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LAS ENTIDADES FINANCIERAS Y LOS AGENTES DE LIQUIDACIÓN Y COMPENSACIÓN</a:t>
            </a:r>
            <a:endParaRPr lang="es-ES" sz="20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QUE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RECIBAN FONDOS PROVENIENTES DEL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RÉGIMEN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DEBERÁN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CUMPLIR CON SUS OBLIGACIONES LEGALES Y REGULATORIAS DE PREVENCIÓN DE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LAVADO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QUE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LE SON APLICABLES EN CALIDAD DE SUJETOS OBLIGADOS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(L 25246,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ART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20) </a:t>
            </a:r>
            <a:endParaRPr lang="es-ES" sz="20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02165" y="3529043"/>
            <a:ext cx="11006668" cy="1288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000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UIF</a:t>
            </a:r>
            <a:r>
              <a:rPr lang="es-ES" sz="20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, BCRA Y CNV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EJERCERÁN, EN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EL MARCO DE SUS RESPECTIVAS </a:t>
            </a:r>
            <a:r>
              <a:rPr lang="es-ES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COMPETENCIAS, </a:t>
            </a: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SUS FUNCIONES DE CONTROL Y SUPERVISIÓN RESPECTO AL CUMPLIMIENTO DE DICHOS DEBERES 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02165" y="4986868"/>
            <a:ext cx="11006668" cy="12276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>
              <a:spcAft>
                <a:spcPts val="1200"/>
              </a:spcAft>
            </a:pPr>
            <a:r>
              <a:rPr lang="es-ES" sz="2000" b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AFIP </a:t>
            </a:r>
          </a:p>
          <a:p>
            <a:pPr marL="177800" indent="-177800" algn="just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COOPERARÁ CON DICHAS ENTIDADES Y DEMÁS AUTORIDADES PÚBLICAS EN TODO LO RELACIONADO CON LA APLICACIÓN DE LA CITADA NORMA LEGAL </a:t>
            </a:r>
          </a:p>
        </p:txBody>
      </p:sp>
    </p:spTree>
    <p:extLst>
      <p:ext uri="{BB962C8B-B14F-4D97-AF65-F5344CB8AC3E}">
        <p14:creationId xmlns:p14="http://schemas.microsoft.com/office/powerpoint/2010/main" val="28693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545" y="261203"/>
            <a:ext cx="11433387" cy="71246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PREVENCIÓN LAVADO DE DINERO (RES UIF 110/24)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544" y="1100666"/>
            <a:ext cx="11433387" cy="4639733"/>
          </a:xfrm>
        </p:spPr>
        <p:txBody>
          <a:bodyPr anchor="t">
            <a:noAutofit/>
          </a:bodyPr>
          <a:lstStyle/>
          <a:p>
            <a:pPr marL="357188" indent="-3571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6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SISTEMA DE GESTIÓN DE RIESGOS</a:t>
            </a:r>
          </a:p>
          <a:p>
            <a:pPr marL="627063" lvl="1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 IMPLEMENTAR POR SUJETOS OBLIGADOS</a:t>
            </a:r>
          </a:p>
          <a:p>
            <a:pPr marL="627063" lvl="1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REPORTE OPERACIONES SOSPECHOSAS (ANÁLISIS DE LA OPERATORIA Y PERFIL CLIENTE)</a:t>
            </a:r>
          </a:p>
          <a:p>
            <a:pPr marL="627063" lvl="1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ALCANZADA POR SECRETO</a:t>
            </a:r>
          </a:p>
          <a:p>
            <a:pPr marL="357188" indent="-3571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6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PERFIL TRANSACCIONAL DEL CLIENTE</a:t>
            </a:r>
            <a:endParaRPr lang="es-ES" sz="26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27063" lvl="1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BASADO EN EL ENTENDIMIENTO DEL PROPÓSITO Y NATURALEZA ESPERADA DE LA RELACIÓN COMERCIAL, INFORMACIÓN TRANSACCIONAL Y DOCUMENTACIÓN DE LA SITUACIÓN ECONÓMICA, PATRIMONIAL Y FINANCIERA</a:t>
            </a:r>
            <a:endParaRPr lang="es-E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2C16232-254C-48E1-B6A2-E4886E0C1E60}" type="slidenum">
              <a:rPr lang="es-ES"/>
              <a:pPr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6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612" y="155346"/>
            <a:ext cx="11331787" cy="521988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SITUACIÓN BIENES REGULARIZADOS EN EL IMPUESTO SOBRE LOS BIENES PERSONALES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7612" y="762000"/>
            <a:ext cx="11331787" cy="5554134"/>
          </a:xfrm>
        </p:spPr>
        <p:txBody>
          <a:bodyPr anchor="t">
            <a:normAutofit fontScale="70000" lnSpcReduction="20000"/>
          </a:bodyPr>
          <a:lstStyle/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29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LIQUIDACIÓN IBP AÑO 2023</a:t>
            </a: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PAGA</a:t>
            </a: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CONSIDERA INCORPORADO AL PATRIMONIO EL 1/1/2024</a:t>
            </a: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29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LIQUIDACIÓN RÉGIMEN ESPECIAL IBP</a:t>
            </a: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>
                <a:solidFill>
                  <a:schemeClr val="tx1"/>
                </a:solidFill>
                <a:latin typeface="Arial Narrow" panose="020B0606020202030204" pitchFamily="34" charset="0"/>
              </a:rPr>
              <a:t>SÓLO SE PUEDE OPTAR SI TAMBIÉN SE OPTA POR EL RÉGIMEN RESPECTO DE LOS DEMÁS BIENES</a:t>
            </a: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>
                <a:solidFill>
                  <a:schemeClr val="tx1"/>
                </a:solidFill>
                <a:latin typeface="Arial Narrow" panose="020B0606020202030204" pitchFamily="34" charset="0"/>
              </a:rPr>
              <a:t>DETERMINACIÓN BASE IMPONIBLE</a:t>
            </a:r>
          </a:p>
          <a:p>
            <a:pPr marL="719138" lvl="2" indent="-1778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VALORES EXPRESADOS EN PESOS (NO SE CONSIDERA CONVERSIÓN EN U$D)</a:t>
            </a:r>
          </a:p>
          <a:p>
            <a:pPr marL="719138" lvl="2" indent="-1778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VALORES EXPRESADOS EN U$D CONVERTIDOS A $ (SE APLICA LA COTIZACIÓN DEL BNA TIPO COMPRADOR AL ÚLTIMO DÍA HÁBIL ANTERIOR A LA FECHA DE PRESENTACIÓN DE LA DJ DE REGULARIZACIÓN)</a:t>
            </a:r>
            <a:endParaRPr lang="es-ES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>
                <a:solidFill>
                  <a:schemeClr val="tx1"/>
                </a:solidFill>
                <a:latin typeface="Arial Narrow" panose="020B0606020202030204" pitchFamily="34" charset="0"/>
              </a:rPr>
              <a:t>DETERMINACIÓN IMPUESTO</a:t>
            </a:r>
          </a:p>
          <a:p>
            <a:pPr marL="896938" lvl="2" indent="-1778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VALOR X 4 (2024 A 2027) A LA ALÍCUOTA DE 0,50% = 2%</a:t>
            </a: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29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FECHAS APLICABLES</a:t>
            </a: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>
                <a:solidFill>
                  <a:schemeClr val="tx1"/>
                </a:solidFill>
                <a:latin typeface="Arial Narrow" panose="020B0606020202030204" pitchFamily="34" charset="0"/>
              </a:rPr>
              <a:t>ACOGIMIENTO 1º Y 1º ETAPA (NO HAY PAGO ADELANTADO, OPCIÓN Y DJ HASTA EL 30/4/2025)</a:t>
            </a:r>
          </a:p>
          <a:p>
            <a:pPr marL="541338" lvl="1" indent="-185738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es-ES" sz="2300" dirty="0">
                <a:solidFill>
                  <a:schemeClr val="tx1"/>
                </a:solidFill>
                <a:latin typeface="Arial Narrow" panose="020B0606020202030204" pitchFamily="34" charset="0"/>
              </a:rPr>
              <a:t>ACOGIMIENTO 3º ETAPA (PAGO ANTICIPADO 75% ANTES DEL 31/3/2025, OPCIÓN Y DJ 30/4/2025)</a:t>
            </a:r>
          </a:p>
          <a:p>
            <a:pPr marL="355600" indent="-3556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ES" sz="29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ESTABILIDAD FISCAL</a:t>
            </a:r>
            <a:r>
              <a:rPr lang="es-ES" sz="2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s-ES" sz="2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HASTA EL AÑO 2038</a:t>
            </a:r>
            <a:endParaRPr lang="es-AR" sz="29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F711608-42F5-43E6-9BD2-D160CD05BEF0}" type="slidenum">
              <a:rPr lang="es-AR"/>
              <a:pPr/>
              <a:t>56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40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9466" y="187326"/>
            <a:ext cx="11269134" cy="60007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EL INTERCAMBIO DE INFORMACIÓN CON USA</a:t>
            </a:r>
            <a:endParaRPr lang="es-E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9466" y="928157"/>
            <a:ext cx="11269134" cy="5387975"/>
          </a:xfrm>
        </p:spPr>
        <p:txBody>
          <a:bodyPr>
            <a:normAutofit fontScale="85000" lnSpcReduction="20000"/>
          </a:bodyPr>
          <a:lstStyle/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NUEVO ACUERDO BILATERAL CON USA (BO 20/1/2023, VERSIÓN EN ESPAÑOL 13/8/2024)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ALCANZA A BENEFICIARIOS FINALES (A PARTIR 1/1/2024 BAJO LA ÓRBITA DE FINCEN)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CUENTAS DEPÓSITO Y CUENTAS FINANCIERAS QUE RECIBAN RENTA DE FUENTA DE USA (NO SE INFORMAN SALDOS NI MOVIMIENTOS) 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CUENTAS DE PERSONAS HUMANAS RESIDENTES EN EL PAÍS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INCLUYEN LLC DE UN SOLO MIEMBRO TRANSPARENTES FISCALMENTE (NO CON 2 O MÁS SOCIOS “PARTNERSHIP”)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DEBEN PERCIBIR MÁS DE U$D 10 DE INTERESES DE FUENTE AMERICANA EN EL AÑO FISCAL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TAMBIÉN SE INCLUYEN CUENTAS FINANCIERAS O EN CUSTODIA (TITULAR PH RESIDENTE  EN EL PAÍS) O SOCIEDAD O FIDEICOMISO RESIDENTE EN EL PAÍS CON INGRESOS DE FUENTE AMERICANA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 SE INCLUYEN RENTA DE BONOS QUE NO GENEREN FUENTE DE RENTA NORTEAMERICANA NI GANANCIAS DE CAPITAL (COMPRAVENTA)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REPORTARÁ NOMBRE Y APELLIDO, DOMICILIO, NÚMERO DE IDENTIFICACIÓN TRIBUTARIA DEL TITULAR DE LA CUENTA (“ACCOUNT HOLDER” PERO NO BENEFICIARIO FINAL), NÚMERO DE CUENTA, ENTIDAD FINANCIERA, INTERESES MAYORES A U$D 10 (FUENTE NORTEAMERICANA)</a:t>
            </a:r>
          </a:p>
          <a:p>
            <a:pPr marL="271463" indent="-2714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 FECHA DEL 1º INTERCAMBIO SERÁ SEPTIEMBRE 2024 (SE INFORMA 2023)</a:t>
            </a:r>
            <a:endParaRPr lang="es-E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198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E22F10E-9D30-4FCF-5A58-839C604A5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1363134"/>
            <a:ext cx="10058400" cy="40233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4000" b="1" dirty="0" smtClean="0">
                <a:latin typeface="Arial Narrow" panose="020B0606020202030204" pitchFamily="34" charset="0"/>
              </a:rPr>
              <a:t>MUCHAS GRACIAS</a:t>
            </a:r>
          </a:p>
          <a:p>
            <a:pPr marL="0" indent="0" algn="ctr">
              <a:buNone/>
            </a:pPr>
            <a:r>
              <a:rPr lang="es-AR" sz="4000" b="1" dirty="0" smtClean="0">
                <a:latin typeface="Arial Narrow" panose="020B0606020202030204" pitchFamily="34" charset="0"/>
              </a:rPr>
              <a:t>POR SU ATENCIÓN</a:t>
            </a:r>
            <a:endParaRPr lang="es-AR" sz="4000" b="1" dirty="0"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078" y="235804"/>
            <a:ext cx="11678921" cy="864863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ALCANCE DE LOS CONVIVIENTES DE FUNCIONARIO PÚBLICO </a:t>
            </a:r>
            <a:b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AR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(L, 40 Y DR, 23)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0333" y="1380067"/>
            <a:ext cx="10512213" cy="4023360"/>
          </a:xfrm>
        </p:spPr>
        <p:txBody>
          <a:bodyPr/>
          <a:lstStyle/>
          <a:p>
            <a:pPr marL="0" indent="0" algn="ctr">
              <a:buNone/>
            </a:pPr>
            <a:r>
              <a:rPr lang="es-AR" sz="20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UNIONES CONVIVENCIALES </a:t>
            </a:r>
          </a:p>
          <a:p>
            <a:pPr marL="0" indent="0" algn="ctr">
              <a:buNone/>
            </a:pPr>
            <a:endParaRPr lang="es-AR" sz="20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INTEGRANTES DE UNA UNIÓN BASADA EN RELACIONES AFECTIVAS DE CARÁCTER SINGULAR, NOTORIA, ESTABLE Y PERMANENTE. </a:t>
            </a:r>
          </a:p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 DOS PERSONAS DE IGUAL O DISTINTO SEXO, QUE CONVIVEN Y COMPARTEN UN PROYECTO DE VIDA EN COMÚN BASADO EN EL AFECTO (CC Y CN, 509 Y SIG.).</a:t>
            </a:r>
          </a:p>
          <a:p>
            <a:pPr marL="271463" indent="-271463" algn="just"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DEBEN ACREDITAR ESA CONDICIÓN A TRAVÉS DE CONSTANCIA O ACTA DE INSCRIPCIÓN ( O BAJA DE CORRESPONDER) EN EL REGISTRO PERTINENTE.</a:t>
            </a:r>
            <a:endParaRPr lang="es-A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745" y="125739"/>
            <a:ext cx="11678921" cy="780196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SUJETOS EXCLUIDOS DEL RÉGIMEN DE REGULARIZACIÓN DE ACTIVOS (ART 41)</a:t>
            </a:r>
            <a:endParaRPr lang="es-A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2947" y="1049867"/>
            <a:ext cx="11424920" cy="463126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DECLARADOS EN QUIEBRA (SIN CONTINUIDAD DE LA EXPLOTACIÓN) MIENTRAS DUREN SUS EFECTOS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CONDENADOS CON ANTERIORIDAD AL 8/7/2024 (EXCEPTO CONDENA CUMPLIDA) (REGIMEN PENAL TRIBUTARIO Y CÓDIGO ADUANERO) (</a:t>
            </a:r>
            <a:r>
              <a:rPr lang="es-ES" sz="2000" baseline="30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CONDENADOS POR DELITOS COMUNES CON CONEXIÓN CON EL INCUMPLIMIENTO DE OBLIGACIONES TRIBUTARIAS O DE TERCEROS CON ANTERIORIDAD AL 8/7/2024 (EXCEPTO CONDENA CUMPLIDA) (</a:t>
            </a:r>
            <a:r>
              <a:rPr lang="es-ES" sz="2000" baseline="30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PERSONAS JURÍDICAS CON REPRESENTATES LEGALES CONDENADOS CON ANTERIORIDAD AL 8/7/2024 (EXCEPTO CONDENA CUMPLIDA) 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s-ES" sz="2000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s-E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es-ES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57213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REGIMEN PENAL TRIBUTARIO Y CODIGO ADUANERO</a:t>
            </a:r>
          </a:p>
          <a:p>
            <a:pPr marL="557213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DELITOS COMUNES CON CONEXIÓN CON EL INCUMPLIMIENTO DE OBLIGACIONES TRIBUTARIAS O DE TERCEROS</a:t>
            </a:r>
          </a:p>
          <a:p>
            <a:pPr marL="449263" lvl="1" indent="-177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s-ES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71463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(1) CON CONDENA FIRME EN 1º INSTANCIA O CON SENTENCIA EN 2º INSTANCIA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61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762" y="104281"/>
            <a:ext cx="11709393" cy="873761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SUJETOS EXCLUIDOS DEL RÉGIMEN DE REGULARIZACIÓN DE ACTIVOS POR OTRAS CAUSALES PENALES (ART 41 inc. e)</a:t>
            </a:r>
            <a:endParaRPr lang="es-AR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9A89158-2801-440D-AC64-BB4085E9A46C}" type="slidenum">
              <a:rPr lang="es-AR"/>
              <a:pPr/>
              <a:t>7</a:t>
            </a:fld>
            <a:endParaRPr lang="es-AR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38657" y="1016126"/>
            <a:ext cx="11531601" cy="3597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sz="18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PROCESADOS (A</a:t>
            </a:r>
            <a:r>
              <a:rPr lang="es-AR" sz="1800" u="sng" dirty="0">
                <a:solidFill>
                  <a:schemeClr val="tx1"/>
                </a:solidFill>
                <a:latin typeface="Arial Narrow" panose="020B0606020202030204" pitchFamily="34" charset="0"/>
              </a:rPr>
              <a:t>Ú</a:t>
            </a:r>
            <a:r>
              <a:rPr lang="es-ES" sz="18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 NO FIRMES)</a:t>
            </a:r>
            <a:endParaRPr lang="es-ES" sz="1600" u="sng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ORDEN ECONÓMICO Y FINANCIERO (CP, ART 303, 306, 307, 309 a 312)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LAVADO DE ACTIVOS (EXCEPTO DELITOS REGIMEN PENAL TRIBUTARIO) (LEY 25246, ART 6 inc. k)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ESTAFA Y OTRAS DEFRAUDACIONES (CP, ART 172 a 174)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USURA (CP, ART 175 bis)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QUEBRADOS Y OTROS DEUDORES PUNIBLES (CP, 176 a 179)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FE PÚBLICA (CP, 282, 283 Y 287)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FALSIFICACIÓN DE MARCAS, CONTRASEÑAS O FIRMAS OFICIALES (CP, ART 289)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FALSIFICACIÓN DE MARCAS REGISTRADAS (LEY 22362, ART 31)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ENCUBRIMIENTO EFECTOS DE UN DELITO (CP, ART 277, </a:t>
            </a:r>
            <a:r>
              <a:rPr lang="es-ES" sz="1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inc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c, Numeral 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HOMICIDIO POR PRECIO O PROMESA REMUNERATORIA, EXPLOTACIÓN SEXUAL Y SECUESTRO EXTORSIVO(CP, ART 80, </a:t>
            </a:r>
            <a:r>
              <a:rPr lang="es-ES" sz="16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inc</a:t>
            </a: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3, 127 y 170)</a:t>
            </a:r>
            <a:endParaRPr lang="es-ES" sz="1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38657" y="4613197"/>
            <a:ext cx="11531601" cy="1430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s-ES" sz="16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IMPORTANTE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QUIENES AL 8/7/2024 TUVIERAN UN PROCESO PENAL EN TRÁMITE POR ESTOS DELITOS, </a:t>
            </a:r>
            <a:r>
              <a:rPr lang="es-ES" sz="1600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PODRÁN ADHERIR AL RÉGIMEN EN FORMA CONDICIONAL</a:t>
            </a:r>
            <a:endParaRPr lang="es-ES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AUTO DE PROCESAMIENTO QUE SE DICTE EN FORMA POSTERIOR DARÁ LUGAR A LA PÉRDIDA AUTOMÁTICA DE TODOS LOS BENEFICIOS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(1) TAL EXCLUSIÓN SERÁ DE APLICACIÓN PARA CON FAMILIARES HASTA EL 4º GRADO DE CONSANGUINEIDAD</a:t>
            </a:r>
          </a:p>
        </p:txBody>
      </p:sp>
    </p:spTree>
    <p:extLst>
      <p:ext uri="{BB962C8B-B14F-4D97-AF65-F5344CB8AC3E}">
        <p14:creationId xmlns:p14="http://schemas.microsoft.com/office/powerpoint/2010/main" val="9630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642" y="120015"/>
            <a:ext cx="11512489" cy="916094"/>
          </a:xfrm>
          <a:ln w="3175">
            <a:solidFill>
              <a:schemeClr val="accent1"/>
            </a:solidFill>
          </a:ln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PROCESO PENAL EN TRÁMITE POR DELITOS (L, 41, e) Y SU ADHESIÓN CONDICIONAL AL RÉGIMEN (DR, 23)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267" y="1128533"/>
            <a:ext cx="11255584" cy="512833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AR" sz="1400" b="1" u="sng" dirty="0" smtClean="0">
                <a:solidFill>
                  <a:schemeClr val="tx1"/>
                </a:solidFill>
              </a:rPr>
              <a:t> </a:t>
            </a:r>
            <a:r>
              <a:rPr lang="es-AR" sz="1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ART. 41, e, ÚLTIMO PÁRRAFO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QUIENES A LA VIGENCIA DEL RÉGIMEN (9/7/2024)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TUVIERAN UN PROCESO PENAL EN TRÁMITE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POR LOS DELITOS (L, 41, e)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PODRÁN ADHERIR EN FORMA CONDICIONAL AL RÉGIMEN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 AUTO DE PROCESAMIENTO QUE SE DICTE EN FECHA POSTERIOR, DARÁ LUGAR A LA PÉRDIDA AUTOMÁTICA DE TODOS LOS BENEFICIOS QUE OTORGA EL </a:t>
            </a:r>
            <a:r>
              <a:rPr lang="es-AR" sz="1400" dirty="0">
                <a:solidFill>
                  <a:schemeClr val="tx1"/>
                </a:solidFill>
                <a:latin typeface="Arial Narrow" panose="020B0606020202030204" pitchFamily="34" charset="0"/>
              </a:rPr>
              <a:t>RÉGIMEN.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AR" sz="1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DR, 23, 2º PÁRRAFO</a:t>
            </a:r>
            <a:endParaRPr lang="es-AR" sz="1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PROCESO PENAL EN TRÁMITE</a:t>
            </a:r>
            <a:endParaRPr lang="es-AR" sz="1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AGENTE FISCAL PROMOVIÓ LA ACCIÓN (CPPN, ART 180 Y 188)</a:t>
            </a:r>
            <a:endParaRPr lang="es-AR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>
                <a:solidFill>
                  <a:schemeClr val="tx1"/>
                </a:solidFill>
                <a:latin typeface="Arial Narrow" panose="020B0606020202030204" pitchFamily="34" charset="0"/>
              </a:rPr>
              <a:t>AGENTE FISCAL </a:t>
            </a: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ORDENÓ MEDIDAS DE IMPULSO DE LA ACCIÓN PENAL (DELEGACIÓN INVESTIGACIÓN DE LOS DELITOS AL FISCAL CPPN, ART 196)</a:t>
            </a:r>
            <a:endParaRPr lang="es-AR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CASOS TRAMITADOS EN JUSRISDICCIONES TERRITORIALES NO REGIDAS POR EL CPPN</a:t>
            </a:r>
            <a:endParaRPr lang="es-AR" sz="1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s-A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 TOMARÁN EN CONSIDERACIÓN ESOS MISMOS ACTOS O LOS DE EFECTOS SIMILARES O EQUIVALENTES, PREVISTOS EN LAS REPECTIVAS NORMAS PROCESALES</a:t>
            </a:r>
            <a:endParaRPr lang="es-AR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273106" y="1128533"/>
            <a:ext cx="11504025" cy="249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4642" y="3716157"/>
            <a:ext cx="11512489" cy="2491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2607</TotalTime>
  <Words>7007</Words>
  <Application>Microsoft Office PowerPoint</Application>
  <PresentationFormat>Panorámica</PresentationFormat>
  <Paragraphs>905</Paragraphs>
  <Slides>59</Slides>
  <Notes>32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8" baseType="lpstr">
      <vt:lpstr>Arial</vt:lpstr>
      <vt:lpstr>Arial Narrow</vt:lpstr>
      <vt:lpstr>Calibri</vt:lpstr>
      <vt:lpstr>Calibri Light</vt:lpstr>
      <vt:lpstr>Century Gothic</vt:lpstr>
      <vt:lpstr>Symbol</vt:lpstr>
      <vt:lpstr>Times New Roman</vt:lpstr>
      <vt:lpstr>Wingdings</vt:lpstr>
      <vt:lpstr>Retrospección</vt:lpstr>
      <vt:lpstr> REGIMEN DE REGULARIZACIÓN DE ACTIVOS</vt:lpstr>
      <vt:lpstr>EJE DEL TIEMPO</vt:lpstr>
      <vt:lpstr>SUJETOS ALCANZADOS (ART 18, 19 y 24.4)</vt:lpstr>
      <vt:lpstr>SUJETOS NO RESIDENTES QUE FUERON RESIDENTES FISCALES ARGENTINOS (RG, 3 y 4) </vt:lpstr>
      <vt:lpstr>FUNCIONARIOS PÚBLICOS EXCLUÍDOS DEL REGIMEN (ART 39 y 40)</vt:lpstr>
      <vt:lpstr>ALCANCE DE LOS CONVIVIENTES DE FUNCIONARIO PÚBLICO  (L, 40 Y DR, 23)</vt:lpstr>
      <vt:lpstr>SUJETOS EXCLUIDOS DEL RÉGIMEN DE REGULARIZACIÓN DE ACTIVOS (ART 41)</vt:lpstr>
      <vt:lpstr>SUJETOS EXCLUIDOS DEL RÉGIMEN DE REGULARIZACIÓN DE ACTIVOS POR OTRAS CAUSALES PENALES (ART 41 inc. e)</vt:lpstr>
      <vt:lpstr>PROCESO PENAL EN TRÁMITE POR DELITOS (L, 41, e) Y SU ADHESIÓN CONDICIONAL AL RÉGIMEN (DR, 23)</vt:lpstr>
      <vt:lpstr>OTROS SUJETOS EXCLUIDOS DE LA REGULARIZACIÓN (ART 41, inc. f a h)</vt:lpstr>
      <vt:lpstr>ETAPAS DE LA REGULARIZACIÓN (ART 23)</vt:lpstr>
      <vt:lpstr>FACULTAD DE PRORROGAR FECHAS AL P.E. (DR, 5) </vt:lpstr>
      <vt:lpstr>IMPUESTO ESPECIAL DE REGULARIZACIÓN (ART 28 y 39)</vt:lpstr>
      <vt:lpstr>REGULARIZACIÓN DEL CONTRIBUYENTE Y ASCENDIENTES Y DESCENDIENTES HASTA EL 1º GRADO POR CONSANGUINIDAD O AFINIDAD POR CÓNYUGES Y CONVIVIENTES (L, 28, pen. Parráfo  y  DR, 14) </vt:lpstr>
      <vt:lpstr>ASPECTOS FORMALES</vt:lpstr>
      <vt:lpstr>ADHESIÓN AL REGIMEN (ART 20 y 21)</vt:lpstr>
      <vt:lpstr>REQUISITOS PARA LA ADHESIÓN DE LOS SUJETOS RESIDENTES EN EL PAÍS (RG 5528, ART 2)</vt:lpstr>
      <vt:lpstr>MANIFESTACIÓN DE ADHESIÓN (RG, 5)  </vt:lpstr>
      <vt:lpstr>PAGO ADELANTADO OBLIGATORIO (ART 30)</vt:lpstr>
      <vt:lpstr>PAGO ADELANTADO OBLIGATORIO (RG 6, 7 y 8)  </vt:lpstr>
      <vt:lpstr>DECLARACIÓN JURADA (ART 22, 23, 25, 26, 30, 46 y 47)</vt:lpstr>
      <vt:lpstr>DECLARACIÓN JURADA DE REGULARIZACIÓN (RG, ART 9 a 11)  </vt:lpstr>
      <vt:lpstr>PORTAL RÉGIMEN DE REGULARIZACIÓN DE ACTIVOS</vt:lpstr>
      <vt:lpstr>IMPUESTO ESPECIAL DE REGULARIZACIÓN (L, 28, 29 y 30  y DR, 14) </vt:lpstr>
      <vt:lpstr>INGRESO DEL IMPUESTO ESPECIAL Y DEL PAGO ADELANTADO (DR, 16 y 17 )</vt:lpstr>
      <vt:lpstr>IMPUESTO ESPECIAL DE REGULARIZACIÓN (RG, ART 12 a 14)</vt:lpstr>
      <vt:lpstr>INGRESO DEL IMPUESTO ESPECIAL Y DEL PAGO ADELANTADO EN MONEDA NACIONAL (L, 28 y DR, 15 )</vt:lpstr>
      <vt:lpstr>INGRESO DEL IMPUESTO ESPECIAL Y DEL PAGO ADELANTADO EN MONEDA NACIONAL (L, 28 y DR, 15 ) cont.</vt:lpstr>
      <vt:lpstr>BLANQUEO HASTA U$S 100.000</vt:lpstr>
      <vt:lpstr>BLANQUEO HASTA U$S 100.000</vt:lpstr>
      <vt:lpstr>DINERO EN EFECTIVO (MONEDA NACIONAL O EXTRANJERA) EN EL PAÍS (L, 31 y DR, 18)</vt:lpstr>
      <vt:lpstr>INSTRUMENTOS FINANCIEROS ELEGIBLES (RES ME 590/24)</vt:lpstr>
      <vt:lpstr>DINERO EN EFECTIVO (MONEDA EXTRANJERA) EN EL EXTERIOR (ART. 31)</vt:lpstr>
      <vt:lpstr>REGULARIZACIÓN DE CUENTAS BANCARIAS EN EL EXTERIOR (ART 32)</vt:lpstr>
      <vt:lpstr>TÍTULOS VALORES DEPOSITADOS EN ENTIDADES DEL EXTERIOR (ART 33)</vt:lpstr>
      <vt:lpstr>VALUACIÓN DE BIENES Y TENENCIAS DE MONEDA (L, 27  y  DR, 13)</vt:lpstr>
      <vt:lpstr>BIENES OBJETO DE REGULARIZACIÓN EN EL PAÍS O EN EL EXTERIOR DEPOSITADOS O REGISTRADOS EN MÁS DE UN SUJETO (DR, 7) </vt:lpstr>
      <vt:lpstr>VALUACIÓN DE INMUEBLES (L, 27, 1, b) REGULARIZADOS </vt:lpstr>
      <vt:lpstr>SOLICITUD DE REDUCCIÓN DE LA BASE IMPONIBLE DE INMUEBLES URBANOS (RG, 16) </vt:lpstr>
      <vt:lpstr>VALUACIÓN DE ACCIONES, CUOTAS Y PARTICIPACIÓN EN SOCIEDADES DEL PAÍS Y DEL EXTERIOR (L, 27.1, c  y  27.2, c  y  DR ,11) </vt:lpstr>
      <vt:lpstr>VALUACIÓN DE OTROS BIENES EN EL PAÍS Y EN EL EXTERIOR (L, 27.1, i  y  27.2, h y DR, 11) </vt:lpstr>
      <vt:lpstr>CRIPTOMONEDAS, CRIPTOACTIVOS Y DEMÁS ACTIVOS VIRTUALES (L, 24 y DR, 12) </vt:lpstr>
      <vt:lpstr>BIENES EN EL EXTERIOR (DR, 8) </vt:lpstr>
      <vt:lpstr>EFECTOS DE LA REGULARIZACIÓN (ART 34)</vt:lpstr>
      <vt:lpstr>EFECTOS DE LA LIBERACIÓN (L, 34, b y c,  DR, 21) </vt:lpstr>
      <vt:lpstr>LIBERACIÓN DE IMPUESTOS OMITIDOS DE INGRESAR ORIGINADOS EN BIENES REGULARIZADOS (ART 34, inc c y d, 35 y 36)</vt:lpstr>
      <vt:lpstr>LAS FACTURAS APÓCRIFAS EN EL BLANQUEO</vt:lpstr>
      <vt:lpstr>BENEFICIOS DE LA REGULARIZACIÓN (ART. 35 y 36) </vt:lpstr>
      <vt:lpstr>BLOQUEO FISCAL (L, 34, d)</vt:lpstr>
      <vt:lpstr>DETECCIÓN POR LA AFIP DE BIENES O TENENCIAS NO EXTERIORIZADAS (L, 34 y DR, 22) </vt:lpstr>
      <vt:lpstr>OTRAS DISPOSICIONES (ART 42, 43 y 44)</vt:lpstr>
      <vt:lpstr>EXIMICIÓN DEL IDyCB (DR, 20) </vt:lpstr>
      <vt:lpstr>CUENTA ESPECIAL DE REGULARIZACIÓN DE ACTIVOS COMUNICACIÓN “A” 8062 BCRA 15/7/2024</vt:lpstr>
      <vt:lpstr>REGLAMENTACIÓN CNV (RES 1010/24)</vt:lpstr>
      <vt:lpstr>PREVENCIÓN DE LAVADO (DR, 24) </vt:lpstr>
      <vt:lpstr>PREVENCIÓN LAVADO DE DINERO (RES UIF 110/24)</vt:lpstr>
      <vt:lpstr>SITUACIÓN BIENES REGULARIZADOS EN EL IMPUESTO SOBRE LOS BIENES PERSONALES</vt:lpstr>
      <vt:lpstr>EL INTERCAMBIO DE INFORMACIÓN CON USA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Leandro D. Pais</dc:creator>
  <cp:lastModifiedBy>Nancy Rocha</cp:lastModifiedBy>
  <cp:revision>311</cp:revision>
  <cp:lastPrinted>2024-07-31T19:58:08Z</cp:lastPrinted>
  <dcterms:created xsi:type="dcterms:W3CDTF">2022-02-25T17:34:01Z</dcterms:created>
  <dcterms:modified xsi:type="dcterms:W3CDTF">2024-08-02T14:37:01Z</dcterms:modified>
</cp:coreProperties>
</file>